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96" r:id="rId1"/>
  </p:sldMasterIdLst>
  <p:notesMasterIdLst>
    <p:notesMasterId r:id="rId24"/>
  </p:notesMasterIdLst>
  <p:sldIdLst>
    <p:sldId id="256" r:id="rId2"/>
    <p:sldId id="257" r:id="rId3"/>
    <p:sldId id="270" r:id="rId4"/>
    <p:sldId id="258" r:id="rId5"/>
    <p:sldId id="259" r:id="rId6"/>
    <p:sldId id="260" r:id="rId7"/>
    <p:sldId id="261" r:id="rId8"/>
    <p:sldId id="283" r:id="rId9"/>
    <p:sldId id="262" r:id="rId10"/>
    <p:sldId id="263" r:id="rId11"/>
    <p:sldId id="271" r:id="rId12"/>
    <p:sldId id="278" r:id="rId13"/>
    <p:sldId id="279" r:id="rId14"/>
    <p:sldId id="280" r:id="rId15"/>
    <p:sldId id="281" r:id="rId16"/>
    <p:sldId id="267" r:id="rId17"/>
    <p:sldId id="275" r:id="rId18"/>
    <p:sldId id="276" r:id="rId19"/>
    <p:sldId id="277" r:id="rId20"/>
    <p:sldId id="268" r:id="rId21"/>
    <p:sldId id="269" r:id="rId22"/>
    <p:sldId id="282" r:id="rId2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istan MAYER" initials="TM" lastIdx="1" clrIdx="0">
    <p:extLst>
      <p:ext uri="{19B8F6BF-5375-455C-9EA6-DF929625EA0E}">
        <p15:presenceInfo xmlns:p15="http://schemas.microsoft.com/office/powerpoint/2012/main" userId="S::tristan.mayer@hec.edu::f645b698-5b25-4f0d-80fd-01f89b98dcd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1B4"/>
    <a:srgbClr val="3C8671"/>
    <a:srgbClr val="007779"/>
    <a:srgbClr val="044140"/>
    <a:srgbClr val="BAF4EB"/>
    <a:srgbClr val="000000"/>
    <a:srgbClr val="006263"/>
    <a:srgbClr val="005555"/>
    <a:srgbClr val="008080"/>
    <a:srgbClr val="3939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A2FBF84-9026-8607-B805-ABC1F02C6A8C}" v="2" dt="2019-11-12T14:43:13.541"/>
    <p1510:client id="{4141AEDD-92DD-948C-6A8C-0FF67BFBEC46}" v="1" dt="2019-11-11T16:10:52.225"/>
    <p1510:client id="{5B167A35-45BB-B6A3-3649-8E5E28CEA155}" v="609" dt="2019-11-11T21:30:05.848"/>
    <p1510:client id="{63384298-30B3-C35E-BB38-FAE89B79E166}" v="1" dt="2019-11-11T22:51:57.420"/>
    <p1510:client id="{690A54C4-D3C7-4050-83E9-A364FB7221DC}" v="4" dt="2019-11-12T18:14:50.466"/>
    <p1510:client id="{7671C07A-E2EA-B75D-5DB7-43A716BD4BD3}" v="4" dt="2019-11-11T19:59:47.642"/>
    <p1510:client id="{847FF64D-F5BB-3591-C510-4E4F7491DACB}" v="2" dt="2019-11-12T12:02:03.140"/>
    <p1510:client id="{9C710F36-C6BF-7235-3A3F-7053F6460E11}" v="13" dt="2019-11-11T19:31:20.257"/>
    <p1510:client id="{9CBBE8C4-145D-202B-C850-D96BC71B75EA}" v="11" dt="2019-11-11T19:47:06.966"/>
    <p1510:client id="{BE4C61BD-DA38-324D-A51B-D50864B06C71}" v="10" dt="2019-11-11T18:58:26.961"/>
    <p1510:client id="{CC00DC78-2F59-9341-BDBC-8AC0E3A2F9AB}" v="4788" dt="2019-11-12T14:44:05.813"/>
    <p1510:client id="{CC537405-2C6B-A7BD-0EDE-9397C8FC2C89}" v="19" dt="2019-11-11T22:45:31.099"/>
    <p1510:client id="{DC53374C-AA5C-CB61-549A-1644B6C12625}" v="1741" dt="2019-11-11T16:01:59.065"/>
    <p1510:client id="{EAAA93B3-CE00-F71C-B0EB-242C51D2D590}" v="268" dt="2019-11-12T09:33:49.970"/>
    <p1510:client id="{F2378A04-6AC6-2F4F-9B4B-C37608375D03}" v="2453" dt="2019-11-12T11:26:09.941"/>
    <p1510:client id="{FEEAF090-F43B-E039-37E8-994183C619D6}" v="2" dt="2019-11-12T14:00:02.6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1"/>
    <p:restoredTop sz="94664"/>
  </p:normalViewPr>
  <p:slideViewPr>
    <p:cSldViewPr snapToGrid="0" snapToObjects="1">
      <p:cViewPr varScale="1">
        <p:scale>
          <a:sx n="81" d="100"/>
          <a:sy n="81" d="100"/>
        </p:scale>
        <p:origin x="82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971764271653543"/>
          <c:y val="3.0468748125692169E-2"/>
          <c:w val="0.84721210629921262"/>
          <c:h val="0.854632698410882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Recycling rate</c:v>
                </c:pt>
              </c:strCache>
            </c:strRef>
          </c:tx>
          <c:spPr>
            <a:solidFill>
              <a:srgbClr val="008080"/>
            </a:solidFill>
            <a:ln>
              <a:noFill/>
            </a:ln>
            <a:effectLst/>
          </c:spPr>
          <c:invertIfNegative val="0"/>
          <c:dPt>
            <c:idx val="18"/>
            <c:invertIfNegative val="0"/>
            <c:bubble3D val="0"/>
            <c:spPr>
              <a:solidFill>
                <a:srgbClr val="FBBEB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648-CE44-B2F0-9AD31567887D}"/>
              </c:ext>
            </c:extLst>
          </c:dPt>
          <c:dLbls>
            <c:dLbl>
              <c:idx val="18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648-CE44-B2F0-9AD31567887D}"/>
                </c:ext>
              </c:extLst>
            </c:dLbl>
            <c:numFmt formatCode="#,##0&quot;%&quot;;\-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rgbClr val="FBBEBF"/>
                    </a:solidFill>
                    <a:latin typeface="Gill Sans Light" panose="020B0302020104020203" pitchFamily="34" charset="-79"/>
                    <a:ea typeface="+mn-ea"/>
                    <a:cs typeface="Gill Sans Light" panose="020B0302020104020203" pitchFamily="34" charset="-79"/>
                  </a:defRPr>
                </a:pPr>
                <a:endParaRPr lang="fr-F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Sheet1!$A$2:$A$32</c:f>
              <c:strCache>
                <c:ptCount val="31"/>
                <c:pt idx="0">
                  <c:v>Malte</c:v>
                </c:pt>
                <c:pt idx="1">
                  <c:v>Turquie</c:v>
                </c:pt>
                <c:pt idx="2">
                  <c:v>Roumanie</c:v>
                </c:pt>
                <c:pt idx="3">
                  <c:v>Chypre</c:v>
                </c:pt>
                <c:pt idx="4">
                  <c:v>Grèce</c:v>
                </c:pt>
                <c:pt idx="5">
                  <c:v>Lettonie</c:v>
                </c:pt>
                <c:pt idx="6">
                  <c:v>Croatie</c:v>
                </c:pt>
                <c:pt idx="7">
                  <c:v>Islande</c:v>
                </c:pt>
                <c:pt idx="8">
                  <c:v>Estonie</c:v>
                </c:pt>
                <c:pt idx="9">
                  <c:v>Portugal</c:v>
                </c:pt>
                <c:pt idx="10">
                  <c:v>Slovaquie</c:v>
                </c:pt>
                <c:pt idx="11">
                  <c:v>Espagne</c:v>
                </c:pt>
                <c:pt idx="12">
                  <c:v>Tchéquie</c:v>
                </c:pt>
                <c:pt idx="13">
                  <c:v>Pologne</c:v>
                </c:pt>
                <c:pt idx="14">
                  <c:v>Bulgarie</c:v>
                </c:pt>
                <c:pt idx="15">
                  <c:v>Hongrie</c:v>
                </c:pt>
                <c:pt idx="16">
                  <c:v>Norvège</c:v>
                </c:pt>
                <c:pt idx="17">
                  <c:v>Finlande</c:v>
                </c:pt>
                <c:pt idx="18">
                  <c:v>France</c:v>
                </c:pt>
                <c:pt idx="19">
                  <c:v>Royaume-Uni</c:v>
                </c:pt>
                <c:pt idx="20">
                  <c:v>Danemark</c:v>
                </c:pt>
                <c:pt idx="21">
                  <c:v>Suède</c:v>
                </c:pt>
                <c:pt idx="22">
                  <c:v>Italie</c:v>
                </c:pt>
                <c:pt idx="23">
                  <c:v>Lituanie</c:v>
                </c:pt>
                <c:pt idx="24">
                  <c:v>Luxembourg</c:v>
                </c:pt>
                <c:pt idx="25">
                  <c:v>Suisse</c:v>
                </c:pt>
                <c:pt idx="26">
                  <c:v>Belgique</c:v>
                </c:pt>
                <c:pt idx="27">
                  <c:v>Pays-Bas</c:v>
                </c:pt>
                <c:pt idx="28">
                  <c:v>Autriche</c:v>
                </c:pt>
                <c:pt idx="29">
                  <c:v>Slovénie</c:v>
                </c:pt>
                <c:pt idx="30">
                  <c:v>Allemagne</c:v>
                </c:pt>
              </c:strCache>
            </c:strRef>
          </c:cat>
          <c:val>
            <c:numRef>
              <c:f>Sheet1!$B$2:$B$32</c:f>
              <c:numCache>
                <c:formatCode>#,##0</c:formatCode>
                <c:ptCount val="31"/>
                <c:pt idx="0">
                  <c:v>6</c:v>
                </c:pt>
                <c:pt idx="1">
                  <c:v>9</c:v>
                </c:pt>
                <c:pt idx="2">
                  <c:v>14</c:v>
                </c:pt>
                <c:pt idx="3">
                  <c:v>16</c:v>
                </c:pt>
                <c:pt idx="4">
                  <c:v>19</c:v>
                </c:pt>
                <c:pt idx="5">
                  <c:v>23</c:v>
                </c:pt>
                <c:pt idx="6">
                  <c:v>24</c:v>
                </c:pt>
                <c:pt idx="7">
                  <c:v>26</c:v>
                </c:pt>
                <c:pt idx="8" formatCode="General">
                  <c:v>28</c:v>
                </c:pt>
                <c:pt idx="9">
                  <c:v>28</c:v>
                </c:pt>
                <c:pt idx="10">
                  <c:v>30</c:v>
                </c:pt>
                <c:pt idx="11">
                  <c:v>33</c:v>
                </c:pt>
                <c:pt idx="12">
                  <c:v>34</c:v>
                </c:pt>
                <c:pt idx="13">
                  <c:v>34</c:v>
                </c:pt>
                <c:pt idx="14">
                  <c:v>35</c:v>
                </c:pt>
                <c:pt idx="15">
                  <c:v>35</c:v>
                </c:pt>
                <c:pt idx="16">
                  <c:v>39</c:v>
                </c:pt>
                <c:pt idx="17">
                  <c:v>40</c:v>
                </c:pt>
                <c:pt idx="18">
                  <c:v>43</c:v>
                </c:pt>
                <c:pt idx="19">
                  <c:v>44</c:v>
                </c:pt>
                <c:pt idx="20">
                  <c:v>46</c:v>
                </c:pt>
                <c:pt idx="21">
                  <c:v>47</c:v>
                </c:pt>
                <c:pt idx="22">
                  <c:v>48</c:v>
                </c:pt>
                <c:pt idx="23">
                  <c:v>48</c:v>
                </c:pt>
                <c:pt idx="24">
                  <c:v>48</c:v>
                </c:pt>
                <c:pt idx="25" formatCode="General">
                  <c:v>52</c:v>
                </c:pt>
                <c:pt idx="26">
                  <c:v>54</c:v>
                </c:pt>
                <c:pt idx="27">
                  <c:v>54</c:v>
                </c:pt>
                <c:pt idx="28">
                  <c:v>58</c:v>
                </c:pt>
                <c:pt idx="29">
                  <c:v>58</c:v>
                </c:pt>
                <c:pt idx="30">
                  <c:v>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648-CE44-B2F0-9AD3156788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33494384"/>
        <c:axId val="133393280"/>
      </c:barChart>
      <c:catAx>
        <c:axId val="1334943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pPr>
            <a:endParaRPr lang="fr-FR"/>
          </a:p>
        </c:txPr>
        <c:crossAx val="133393280"/>
        <c:crosses val="autoZero"/>
        <c:auto val="1"/>
        <c:lblAlgn val="ctr"/>
        <c:lblOffset val="100"/>
        <c:noMultiLvlLbl val="0"/>
      </c:catAx>
      <c:valAx>
        <c:axId val="1333932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Light" panose="020B0302020104020203" pitchFamily="34" charset="-79"/>
                    <a:ea typeface="+mn-ea"/>
                    <a:cs typeface="Gill Sans Light" panose="020B0302020104020203" pitchFamily="34" charset="-79"/>
                  </a:defRPr>
                </a:pPr>
                <a:r>
                  <a:rPr lang="en-AU" sz="900" b="0" i="0" baseline="0" noProof="0">
                    <a:effectLst/>
                  </a:rPr>
                  <a:t>Recycling rate of domestic waste </a:t>
                </a:r>
                <a:r>
                  <a:rPr lang="en-AU" sz="900" b="0" i="0" baseline="0" noProof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(</a:t>
                </a:r>
                <a:r>
                  <a:rPr lang="en-AU" sz="900" b="0" i="0" u="none" strike="noStrike" baseline="0" noProof="0">
                    <a:solidFill>
                      <a:schemeClr val="bg1">
                        <a:lumMod val="75000"/>
                      </a:schemeClr>
                    </a:solidFill>
                    <a:effectLst/>
                  </a:rPr>
                  <a:t>tonnage recycled from municipal waste divided by the total municipal waste arising)</a:t>
                </a:r>
                <a:endParaRPr lang="en-AU" sz="900" noProof="0">
                  <a:solidFill>
                    <a:schemeClr val="bg1">
                      <a:lumMod val="75000"/>
                    </a:schemeClr>
                  </a:solidFill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Gill Sans Light" panose="020B0302020104020203" pitchFamily="34" charset="-79"/>
                  <a:ea typeface="+mn-ea"/>
                  <a:cs typeface="Gill Sans Light" panose="020B0302020104020203" pitchFamily="34" charset="-79"/>
                </a:defRPr>
              </a:pPr>
              <a:endParaRPr lang="fr-FR"/>
            </a:p>
          </c:txPr>
        </c:title>
        <c:numFmt formatCode="#,##0&quot;%&quot;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pPr>
            <a:endParaRPr lang="fr-FR"/>
          </a:p>
        </c:txPr>
        <c:crossAx val="133494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Gill Sans Light" panose="020B0302020104020203" pitchFamily="34" charset="-79"/>
          <a:cs typeface="Gill Sans Light" panose="020B0302020104020203" pitchFamily="34" charset="-79"/>
        </a:defRPr>
      </a:pPr>
      <a:endParaRPr lang="fr-F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share_items</c:v>
                </c:pt>
              </c:strCache>
            </c:strRef>
          </c:tx>
          <c:spPr>
            <a:solidFill>
              <a:srgbClr val="00808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8080"/>
                    </a:solidFill>
                    <a:latin typeface="Gill Sans Light" panose="020B0302020104020203" pitchFamily="34" charset="-79"/>
                    <a:ea typeface="+mn-ea"/>
                    <a:cs typeface="Gill Sans Light" panose="020B0302020104020203" pitchFamily="34" charset="-79"/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Plastique</c:v>
                </c:pt>
                <c:pt idx="1">
                  <c:v>Carton</c:v>
                </c:pt>
                <c:pt idx="2">
                  <c:v>Sachet</c:v>
                </c:pt>
                <c:pt idx="3">
                  <c:v>Verre</c:v>
                </c:pt>
                <c:pt idx="4">
                  <c:v>Bouteille</c:v>
                </c:pt>
                <c:pt idx="5">
                  <c:v>Metal</c:v>
                </c:pt>
                <c:pt idx="6">
                  <c:v>Boite</c:v>
                </c:pt>
                <c:pt idx="7">
                  <c:v>Barquette</c:v>
                </c:pt>
                <c:pt idx="8">
                  <c:v>Bocal</c:v>
                </c:pt>
                <c:pt idx="9">
                  <c:v>Pot</c:v>
                </c:pt>
                <c:pt idx="10">
                  <c:v>Conserve</c:v>
                </c:pt>
                <c:pt idx="11">
                  <c:v>Brique</c:v>
                </c:pt>
                <c:pt idx="12">
                  <c:v>Papier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0.54322259027253905</c:v>
                </c:pt>
                <c:pt idx="1">
                  <c:v>0.227818044668918</c:v>
                </c:pt>
                <c:pt idx="2">
                  <c:v>0.18792430553278</c:v>
                </c:pt>
                <c:pt idx="3">
                  <c:v>0.15674789282083201</c:v>
                </c:pt>
                <c:pt idx="4">
                  <c:v>0.112406939752713</c:v>
                </c:pt>
                <c:pt idx="5">
                  <c:v>9.5477353973303494E-2</c:v>
                </c:pt>
                <c:pt idx="6">
                  <c:v>9.5359286346790806E-2</c:v>
                </c:pt>
                <c:pt idx="7">
                  <c:v>7.60289921616214E-2</c:v>
                </c:pt>
                <c:pt idx="8">
                  <c:v>6.0988488406414999E-2</c:v>
                </c:pt>
                <c:pt idx="9">
                  <c:v>5.84369158112229E-2</c:v>
                </c:pt>
                <c:pt idx="10">
                  <c:v>4.3855563936899399E-2</c:v>
                </c:pt>
                <c:pt idx="11">
                  <c:v>3.03171427634383E-2</c:v>
                </c:pt>
                <c:pt idx="12">
                  <c:v>3.00416516349086E-2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03-844F-BAEC-B1DBABFDEC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5523248"/>
        <c:axId val="132179632"/>
      </c:barChart>
      <c:catAx>
        <c:axId val="22552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panose="020B0302020104020203" pitchFamily="34" charset="-79"/>
                <a:ea typeface="+mn-ea"/>
                <a:cs typeface="Gill Sans Light" panose="020B0302020104020203" pitchFamily="34" charset="-79"/>
              </a:defRPr>
            </a:pPr>
            <a:endParaRPr lang="fr-FR"/>
          </a:p>
        </c:txPr>
        <c:crossAx val="132179632"/>
        <c:crosses val="autoZero"/>
        <c:auto val="1"/>
        <c:lblAlgn val="ctr"/>
        <c:lblOffset val="100"/>
        <c:noMultiLvlLbl val="0"/>
      </c:catAx>
      <c:valAx>
        <c:axId val="13217963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25523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 i="0">
          <a:latin typeface="Gill Sans Light" panose="020B0302020104020203" pitchFamily="34" charset="-79"/>
          <a:cs typeface="Gill Sans Light" panose="020B0302020104020203" pitchFamily="34" charset="-79"/>
        </a:defRPr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5FF4B-8CC7-CA46-8884-E968EDA1ECBB}" type="datetimeFigureOut">
              <a:rPr lang="en-US" smtClean="0"/>
              <a:t>11/12/2019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4B300E-C38C-8F4D-814B-8460C600F9F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64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iques.developpement-durable.gouv.fr/sites/default/files/2018-10/Datalab-25-menages-environnement-cc-ed-2017-oct2017-b.pdf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Autre</a:t>
            </a:r>
            <a:r>
              <a:rPr lang="en-US"/>
              <a:t> source pour le ~45% : </a:t>
            </a:r>
            <a:r>
              <a:rPr lang="fr-FR">
                <a:hlinkClick r:id="rId3"/>
              </a:rPr>
              <a:t>https://www.statistiques.developpement-durable.gouv.fr/sites/default/files/2018-10/Datalab-25-menages-environnement-cc-ed-2017-oct2017-b.pdf</a:t>
            </a:r>
            <a:endParaRPr lang="fr-FR"/>
          </a:p>
          <a:p>
            <a:endParaRPr lang="fr-FR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Cyprien:  « In France, </a:t>
            </a:r>
            <a:r>
              <a:rPr lang="fr-FR">
                <a:ea typeface="+mn-lt"/>
                <a:cs typeface="+mn-lt"/>
              </a:rPr>
              <a:t>70 % of </a:t>
            </a:r>
            <a:r>
              <a:rPr lang="fr-FR" err="1">
                <a:ea typeface="+mn-lt"/>
                <a:cs typeface="+mn-lt"/>
              </a:rPr>
              <a:t>our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garbage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can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recycled</a:t>
            </a:r>
            <a:r>
              <a:rPr lang="fr-FR">
                <a:ea typeface="+mn-lt"/>
                <a:cs typeface="+mn-lt"/>
              </a:rPr>
              <a:t> or </a:t>
            </a:r>
            <a:r>
              <a:rPr lang="fr-FR" err="1">
                <a:ea typeface="+mn-lt"/>
                <a:cs typeface="+mn-lt"/>
              </a:rPr>
              <a:t>transformed</a:t>
            </a:r>
            <a:endParaRPr lang="fr-FR">
              <a:ea typeface="+mn-lt"/>
              <a:cs typeface="+mn-lt"/>
            </a:endParaRP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err="1">
                <a:ea typeface="+mn-lt"/>
                <a:cs typeface="+mn-lt"/>
              </a:rPr>
              <a:t>Several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goods</a:t>
            </a:r>
            <a:r>
              <a:rPr lang="fr-FR">
                <a:ea typeface="+mn-lt"/>
                <a:cs typeface="+mn-lt"/>
              </a:rPr>
              <a:t> car </a:t>
            </a:r>
            <a:r>
              <a:rPr lang="fr-FR" err="1">
                <a:ea typeface="+mn-lt"/>
                <a:cs typeface="+mn-lt"/>
              </a:rPr>
              <a:t>be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donnated</a:t>
            </a:r>
            <a:r>
              <a:rPr lang="fr-FR">
                <a:ea typeface="+mn-lt"/>
                <a:cs typeface="+mn-lt"/>
              </a:rPr>
              <a:t> to </a:t>
            </a:r>
            <a:r>
              <a:rPr lang="fr-FR" err="1">
                <a:ea typeface="+mn-lt"/>
                <a:cs typeface="+mn-lt"/>
              </a:rPr>
              <a:t>organization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that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offer</a:t>
            </a:r>
            <a:r>
              <a:rPr lang="fr-FR">
                <a:ea typeface="+mn-lt"/>
                <a:cs typeface="+mn-lt"/>
              </a:rPr>
              <a:t> a second life to </a:t>
            </a:r>
            <a:r>
              <a:rPr lang="fr-FR" err="1">
                <a:ea typeface="+mn-lt"/>
                <a:cs typeface="+mn-lt"/>
              </a:rPr>
              <a:t>your</a:t>
            </a:r>
            <a:r>
              <a:rPr lang="fr-FR">
                <a:ea typeface="+mn-lt"/>
                <a:cs typeface="+mn-lt"/>
              </a:rPr>
              <a:t> </a:t>
            </a:r>
            <a:r>
              <a:rPr lang="fr-FR" err="1">
                <a:ea typeface="+mn-lt"/>
                <a:cs typeface="+mn-lt"/>
              </a:rPr>
              <a:t>objects</a:t>
            </a:r>
            <a:r>
              <a:rPr lang="fr-FR">
                <a:ea typeface="+mn-lt"/>
                <a:cs typeface="+mn-lt"/>
              </a:rPr>
              <a:t>. </a:t>
            </a:r>
            <a:r>
              <a:rPr lang="fr-FR" err="1">
                <a:ea typeface="+mn-lt"/>
                <a:cs typeface="+mn-lt"/>
              </a:rPr>
              <a:t>Tis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is</a:t>
            </a:r>
            <a:r>
              <a:rPr lang="fr-FR">
                <a:ea typeface="+mn-lt"/>
                <a:cs typeface="+mn-lt"/>
              </a:rPr>
              <a:t> the case for </a:t>
            </a:r>
            <a:r>
              <a:rPr lang="fr-FR" err="1">
                <a:ea typeface="+mn-lt"/>
                <a:cs typeface="+mn-lt"/>
              </a:rPr>
              <a:t>clothes</a:t>
            </a:r>
            <a:r>
              <a:rPr lang="fr-FR">
                <a:ea typeface="+mn-lt"/>
                <a:cs typeface="+mn-lt"/>
              </a:rPr>
              <a:t>, books, </a:t>
            </a:r>
            <a:r>
              <a:rPr lang="fr-FR" err="1">
                <a:ea typeface="+mn-lt"/>
                <a:cs typeface="+mn-lt"/>
              </a:rPr>
              <a:t>household</a:t>
            </a:r>
            <a:r>
              <a:rPr lang="fr-FR">
                <a:ea typeface="+mn-lt"/>
                <a:cs typeface="+mn-lt"/>
              </a:rPr>
              <a:t> </a:t>
            </a:r>
            <a:r>
              <a:rPr lang="fr-FR" err="1">
                <a:ea typeface="+mn-lt"/>
                <a:cs typeface="+mn-lt"/>
              </a:rPr>
              <a:t>linen</a:t>
            </a:r>
            <a:r>
              <a:rPr lang="fr-FR">
                <a:ea typeface="+mn-lt"/>
                <a:cs typeface="+mn-lt"/>
              </a:rPr>
              <a:t>, DVD, CD, </a:t>
            </a:r>
            <a:r>
              <a:rPr lang="fr-FR" err="1">
                <a:ea typeface="+mn-lt"/>
                <a:cs typeface="+mn-lt"/>
              </a:rPr>
              <a:t>toys</a:t>
            </a:r>
            <a:r>
              <a:rPr lang="fr-FR">
                <a:ea typeface="+mn-lt"/>
                <a:cs typeface="+mn-lt"/>
              </a:rPr>
              <a:t>, </a:t>
            </a:r>
            <a:r>
              <a:rPr lang="fr-FR" err="1">
                <a:ea typeface="+mn-lt"/>
                <a:cs typeface="+mn-lt"/>
              </a:rPr>
              <a:t>etc</a:t>
            </a:r>
            <a:r>
              <a:rPr lang="en-US">
                <a:ea typeface="+mn-lt"/>
                <a:cs typeface="+mn-lt"/>
              </a:rPr>
              <a:t>”</a:t>
            </a:r>
            <a:endParaRPr lang="fr-FR">
              <a:ea typeface="+mn-lt"/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B300E-C38C-8F4D-814B-8460C600F9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73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B300E-C38C-8F4D-814B-8460C600F9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06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B300E-C38C-8F4D-814B-8460C600F9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970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4B300E-C38C-8F4D-814B-8460C600F9F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539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3663-40DB-EF49-8677-6602966231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F64F9B-7096-704D-8937-179F967133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803FD-ACD2-824D-A99F-C86ACCED2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5BEFA-24B3-F94D-BF26-2AB95EE16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61956-EF56-9245-B779-82792DD06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00548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ADDAE-FEB1-9B44-9627-387DB8ABC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2525F-99DD-3249-851C-D7F8B447B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48505-9D45-7F4F-B44B-1223A5BF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7A5AE-2015-4A45-B95B-10F453ADB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E6165B-2EBC-9048-9E6A-F31231366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236168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056E89-59E6-1B44-9770-2C8E9B0D6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85DAF6-BEEF-3E48-BCB8-D234B38640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6DE2C-3272-0E4D-812F-57CDCA578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5C1A07-22E8-7148-99E2-601F7CE67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AA8226-4D0D-0141-90D2-145A2210E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99418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E348D-2B0D-BE40-9092-5CF75BAF8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E801A-307D-C846-89C4-FC3998EDC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5F6FE9-E4A8-FA4D-A724-53177CFA2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3D2A2F-2CD6-3240-ABA9-55921FF93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38BC5-754F-E349-8C5F-61E887A9A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420D4339-6467-8147-ABC4-30F516A788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46388" y="-341707"/>
            <a:ext cx="3884747" cy="218410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07793D-0620-894C-8C64-473C6F161E14}"/>
              </a:ext>
            </a:extLst>
          </p:cNvPr>
          <p:cNvSpPr/>
          <p:nvPr userDrawn="1"/>
        </p:nvSpPr>
        <p:spPr>
          <a:xfrm>
            <a:off x="-328" y="-16625"/>
            <a:ext cx="12192000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1382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B88F1-AB97-9F48-A3C1-1D22A6979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73DCF-949E-974D-89A0-28F7F4B0A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8DD1C-6579-E241-8707-DF78BBCC4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937837-C4A4-4443-8691-225E1038C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58760-0C44-0D46-B2DB-8D019121A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34030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A5B4-3B9A-1D4F-9AA4-89623DDE6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06A74-1BEB-D44E-9634-92A6785528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0098CD-6D7F-CC48-9E8B-3ABD8AEDD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9A8D95-EC5C-F546-BFFF-C79429146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86E3F3-08D9-B948-AD7E-E0C6EBDA9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FE71B-ABF0-4848-BFBA-0E84B806A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14271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BE4A9-D3B4-C343-83CC-36C6030B5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0DCF08-29FE-9546-86CC-61B9E058EB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C9B01-05EF-CC45-BB74-5B1941D47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7FD2D-9F68-E447-96D0-6C0F10526B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82ED05-B79E-0B4A-A121-8BD6EC07CF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FA450A-7B37-7E49-B932-45FA217DD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3BD7-D9BA-4837-B464-86389C445501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C58672-6A9A-974E-812F-04E2C9393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9B18C5C-9D16-2D47-B35D-1862AD484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35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EB0BE-76B7-F548-9F77-3A2C9E70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578376-E317-B84D-AC9E-603D8C92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36F6E-9B65-6744-A26F-973E5B796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76A63B-525D-FC44-AEE0-4157DE665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295058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CCA7ED-791A-FF4F-B6B2-83D4B030C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B72E74-0CD5-A544-804E-22A21442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FF913E-5698-FD4E-8B10-288ED881A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82851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AFC6D0-6007-6D47-8F46-FDBD85FC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17719-FBC6-ED49-8B74-60D577E20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2FF914-32C3-434D-9460-2D6699819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93A4AF-8ADA-5049-8C57-02A313DC2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68BF97-5732-9846-9D72-A2E9906BAB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AC728-F101-FC45-B05E-03A50669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45054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CBBE5-9825-484B-94A8-28FAC3A72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B8AA74-AEBC-EF42-9C58-F1D828BB1F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2EDFD0-E40E-7C46-93A4-5F40B4E8D0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ED224E-055A-1F49-BBAA-DB256A353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E06FD-A46C-C04F-A791-5DD35830E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892E7-5755-A246-BCAD-301916B7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040165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4C502-14B8-6346-9977-4F3564F6C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AEEE9-C30A-3947-B26D-12CE883531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7FD929-F53B-BF4C-AE9E-6B237596D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D485C-2B72-FB4E-913B-DC032BDB8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652B4-D37F-9049-BD0A-701793639D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ECD29-54FC-8541-8E75-797015E61F47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15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  <p:sldLayoutId id="2147483906" r:id="rId10"/>
    <p:sldLayoutId id="214748390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c.europa.eu/eurostat/tgm/table.do?tab=table&amp;plugin=1&amp;language=fr&amp;pcode=sdg_11_60" TargetMode="External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>
            <a:extLst>
              <a:ext uri="{FF2B5EF4-FFF2-40B4-BE49-F238E27FC236}">
                <a16:creationId xmlns:a16="http://schemas.microsoft.com/office/drawing/2014/main" id="{57480C5B-CFE0-4DA0-8FA2-A598BDCFE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0"/>
            <a:ext cx="12192919" cy="685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4213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9981F-F826-E842-8378-5CFB173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2BC1-C980-BC4E-A4FB-1C088579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-14288"/>
            <a:ext cx="7077076" cy="69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39301-00AF-C54A-BFD7-4FFC323F076F}"/>
              </a:ext>
            </a:extLst>
          </p:cNvPr>
          <p:cNvSpPr txBox="1"/>
          <p:nvPr/>
        </p:nvSpPr>
        <p:spPr>
          <a:xfrm>
            <a:off x="7230687" y="1148339"/>
            <a:ext cx="2759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DCD8B-8811-224D-9177-B396564F6E14}"/>
              </a:ext>
            </a:extLst>
          </p:cNvPr>
          <p:cNvSpPr/>
          <p:nvPr/>
        </p:nvSpPr>
        <p:spPr>
          <a:xfrm>
            <a:off x="6942511" y="2445558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 –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15F90-49A4-E040-9C60-FB013AEA7E1E}"/>
              </a:ext>
            </a:extLst>
          </p:cNvPr>
          <p:cNvSpPr/>
          <p:nvPr/>
        </p:nvSpPr>
        <p:spPr>
          <a:xfrm>
            <a:off x="6958012" y="3144833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 – Overview of our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F6CA9-2EB8-C940-AFD4-29A4F29F9C32}"/>
              </a:ext>
            </a:extLst>
          </p:cNvPr>
          <p:cNvSpPr/>
          <p:nvPr/>
        </p:nvSpPr>
        <p:spPr>
          <a:xfrm>
            <a:off x="6958012" y="3844108"/>
            <a:ext cx="5411219" cy="622711"/>
          </a:xfrm>
          <a:prstGeom prst="rect">
            <a:avLst/>
          </a:prstGeom>
          <a:solidFill>
            <a:srgbClr val="044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3 – Deep diving on the challenges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BBC92-B23F-2E43-A94F-9025DF8EAC07}"/>
              </a:ext>
            </a:extLst>
          </p:cNvPr>
          <p:cNvSpPr/>
          <p:nvPr/>
        </p:nvSpPr>
        <p:spPr>
          <a:xfrm>
            <a:off x="6958012" y="4543383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4 – Next steps</a:t>
            </a:r>
          </a:p>
        </p:txBody>
      </p:sp>
    </p:spTree>
    <p:extLst>
      <p:ext uri="{BB962C8B-B14F-4D97-AF65-F5344CB8AC3E}">
        <p14:creationId xmlns:p14="http://schemas.microsoft.com/office/powerpoint/2010/main" val="469069380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We have faced multiple challenges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84B41C-CA5C-294E-9B0A-A7FE2FD0E205}"/>
              </a:ext>
            </a:extLst>
          </p:cNvPr>
          <p:cNvGrpSpPr/>
          <p:nvPr/>
        </p:nvGrpSpPr>
        <p:grpSpPr>
          <a:xfrm>
            <a:off x="483310" y="1331259"/>
            <a:ext cx="10870490" cy="2691621"/>
            <a:chOff x="483311" y="1277471"/>
            <a:chExt cx="10870490" cy="2691621"/>
          </a:xfrm>
        </p:grpSpPr>
        <p:sp>
          <p:nvSpPr>
            <p:cNvPr id="16" name="Down Arrow 15">
              <a:extLst>
                <a:ext uri="{FF2B5EF4-FFF2-40B4-BE49-F238E27FC236}">
                  <a16:creationId xmlns:a16="http://schemas.microsoft.com/office/drawing/2014/main" id="{04A15CF2-EB4D-3F48-8653-0D28E4A792A5}"/>
                </a:ext>
              </a:extLst>
            </p:cNvPr>
            <p:cNvSpPr/>
            <p:nvPr/>
          </p:nvSpPr>
          <p:spPr>
            <a:xfrm rot="16200000">
              <a:off x="5106805" y="-3346022"/>
              <a:ext cx="1623503" cy="10870489"/>
            </a:xfrm>
            <a:prstGeom prst="downArrow">
              <a:avLst/>
            </a:prstGeom>
            <a:gradFill flip="none" rotWithShape="1">
              <a:gsLst>
                <a:gs pos="0">
                  <a:srgbClr val="008080"/>
                </a:gs>
                <a:gs pos="100000">
                  <a:srgbClr val="044140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212F63A-09B1-0848-8D7A-3266FEE8681D}"/>
                </a:ext>
              </a:extLst>
            </p:cNvPr>
            <p:cNvSpPr/>
            <p:nvPr/>
          </p:nvSpPr>
          <p:spPr>
            <a:xfrm>
              <a:off x="483311" y="3237948"/>
              <a:ext cx="2367877" cy="731144"/>
            </a:xfrm>
            <a:prstGeom prst="rect">
              <a:avLst/>
            </a:prstGeom>
            <a:noFill/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>
                  <a:solidFill>
                    <a:srgbClr val="04414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Gathering a </a:t>
              </a:r>
              <a:r>
                <a:rPr lang="en-US" sz="1700" b="1">
                  <a:solidFill>
                    <a:srgbClr val="00808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training set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96E7430-E209-2941-9E5C-FD5533E2FD5A}"/>
                </a:ext>
              </a:extLst>
            </p:cNvPr>
            <p:cNvSpPr/>
            <p:nvPr/>
          </p:nvSpPr>
          <p:spPr>
            <a:xfrm>
              <a:off x="1367210" y="2045945"/>
              <a:ext cx="600075" cy="600075"/>
            </a:xfrm>
            <a:prstGeom prst="ellipse">
              <a:avLst/>
            </a:prstGeom>
            <a:solidFill>
              <a:srgbClr val="044140"/>
            </a:solidFill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oboto Mono" pitchFamily="2" charset="0"/>
                  <a:ea typeface="Roboto Mono" pitchFamily="2" charset="0"/>
                </a:rPr>
                <a:t>1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AD40AB6-AC40-8F40-8044-8FFC59F4B31E}"/>
                </a:ext>
              </a:extLst>
            </p:cNvPr>
            <p:cNvSpPr/>
            <p:nvPr/>
          </p:nvSpPr>
          <p:spPr>
            <a:xfrm>
              <a:off x="3053446" y="3237947"/>
              <a:ext cx="2367877" cy="731143"/>
            </a:xfrm>
            <a:prstGeom prst="rect">
              <a:avLst/>
            </a:prstGeom>
            <a:noFill/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>
                  <a:solidFill>
                    <a:srgbClr val="04414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Loading and formatting </a:t>
              </a:r>
              <a:r>
                <a:rPr lang="en-US" sz="1700" b="1">
                  <a:solidFill>
                    <a:srgbClr val="00808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the images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5AF78A9-7E03-9444-A6F1-0210D391366D}"/>
                </a:ext>
              </a:extLst>
            </p:cNvPr>
            <p:cNvSpPr/>
            <p:nvPr/>
          </p:nvSpPr>
          <p:spPr>
            <a:xfrm>
              <a:off x="3937345" y="2045945"/>
              <a:ext cx="600075" cy="600075"/>
            </a:xfrm>
            <a:prstGeom prst="ellipse">
              <a:avLst/>
            </a:prstGeom>
            <a:solidFill>
              <a:srgbClr val="044140"/>
            </a:solidFill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oboto Mono" pitchFamily="2" charset="0"/>
                  <a:ea typeface="Roboto Mono" pitchFamily="2" charset="0"/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BBBFAE1-A89C-0F47-BB1A-5D01F6F8A20B}"/>
                </a:ext>
              </a:extLst>
            </p:cNvPr>
            <p:cNvSpPr/>
            <p:nvPr/>
          </p:nvSpPr>
          <p:spPr>
            <a:xfrm>
              <a:off x="5623581" y="3237948"/>
              <a:ext cx="2367877" cy="731142"/>
            </a:xfrm>
            <a:prstGeom prst="rect">
              <a:avLst/>
            </a:prstGeom>
            <a:noFill/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>
                  <a:solidFill>
                    <a:srgbClr val="04414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Creating a </a:t>
              </a:r>
              <a:r>
                <a:rPr lang="en-US" sz="1700" b="1">
                  <a:solidFill>
                    <a:srgbClr val="00808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custom loss function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F07EDA-9626-B644-8F40-37CC620C7947}"/>
                </a:ext>
              </a:extLst>
            </p:cNvPr>
            <p:cNvSpPr/>
            <p:nvPr/>
          </p:nvSpPr>
          <p:spPr>
            <a:xfrm>
              <a:off x="6507480" y="2045945"/>
              <a:ext cx="600075" cy="600075"/>
            </a:xfrm>
            <a:prstGeom prst="ellipse">
              <a:avLst/>
            </a:prstGeom>
            <a:solidFill>
              <a:srgbClr val="044140"/>
            </a:solidFill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oboto Mono" pitchFamily="2" charset="0"/>
                  <a:ea typeface="Roboto Mono" pitchFamily="2" charset="0"/>
                </a:rPr>
                <a:t>3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4BEDD1D-507D-0745-B7B7-CE11E46A2DB7}"/>
                </a:ext>
              </a:extLst>
            </p:cNvPr>
            <p:cNvSpPr/>
            <p:nvPr/>
          </p:nvSpPr>
          <p:spPr>
            <a:xfrm>
              <a:off x="8193716" y="3225240"/>
              <a:ext cx="2367877" cy="743849"/>
            </a:xfrm>
            <a:prstGeom prst="rect">
              <a:avLst/>
            </a:prstGeom>
            <a:noFill/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 b="1">
                  <a:solidFill>
                    <a:srgbClr val="04414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Adding </a:t>
              </a:r>
              <a:r>
                <a:rPr lang="en-US" sz="1700" b="1">
                  <a:solidFill>
                    <a:srgbClr val="008080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custom layers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870ADCD-9000-FB4F-9097-0C535CE4BBA7}"/>
                </a:ext>
              </a:extLst>
            </p:cNvPr>
            <p:cNvSpPr/>
            <p:nvPr/>
          </p:nvSpPr>
          <p:spPr>
            <a:xfrm>
              <a:off x="9077615" y="2033238"/>
              <a:ext cx="600075" cy="600075"/>
            </a:xfrm>
            <a:prstGeom prst="ellipse">
              <a:avLst/>
            </a:prstGeom>
            <a:solidFill>
              <a:srgbClr val="044140"/>
            </a:solidFill>
            <a:ln>
              <a:solidFill>
                <a:srgbClr val="0441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oboto Mono" pitchFamily="2" charset="0"/>
                  <a:ea typeface="Roboto Mono" pitchFamily="2" charset="0"/>
                </a:rPr>
                <a:t>4</a:t>
              </a:r>
            </a:p>
          </p:txBody>
        </p: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4EB6739-5E81-F14B-97D4-2CB296013B1D}"/>
                </a:ext>
              </a:extLst>
            </p:cNvPr>
            <p:cNvCxnSpPr>
              <a:cxnSpLocks/>
              <a:stCxn id="8" idx="4"/>
              <a:endCxn id="7" idx="0"/>
            </p:cNvCxnSpPr>
            <p:nvPr/>
          </p:nvCxnSpPr>
          <p:spPr>
            <a:xfrm>
              <a:off x="1667248" y="2646020"/>
              <a:ext cx="2" cy="591928"/>
            </a:xfrm>
            <a:prstGeom prst="line">
              <a:avLst/>
            </a:prstGeom>
            <a:ln>
              <a:solidFill>
                <a:srgbClr val="044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530650E-052B-B64E-8FC8-028F2E6637DF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4237383" y="2646020"/>
              <a:ext cx="2" cy="586752"/>
            </a:xfrm>
            <a:prstGeom prst="line">
              <a:avLst/>
            </a:prstGeom>
            <a:ln>
              <a:solidFill>
                <a:srgbClr val="044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D3A58D6-4B99-6148-8E5C-E50A13B067C7}"/>
                </a:ext>
              </a:extLst>
            </p:cNvPr>
            <p:cNvCxnSpPr>
              <a:cxnSpLocks/>
              <a:stCxn id="13" idx="4"/>
            </p:cNvCxnSpPr>
            <p:nvPr/>
          </p:nvCxnSpPr>
          <p:spPr>
            <a:xfrm>
              <a:off x="6807518" y="2646020"/>
              <a:ext cx="1385" cy="585575"/>
            </a:xfrm>
            <a:prstGeom prst="line">
              <a:avLst/>
            </a:prstGeom>
            <a:ln>
              <a:solidFill>
                <a:srgbClr val="044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7D50564-A346-B542-9B29-B7F73A522BE8}"/>
                </a:ext>
              </a:extLst>
            </p:cNvPr>
            <p:cNvCxnSpPr>
              <a:cxnSpLocks/>
              <a:stCxn id="15" idx="4"/>
            </p:cNvCxnSpPr>
            <p:nvPr/>
          </p:nvCxnSpPr>
          <p:spPr>
            <a:xfrm>
              <a:off x="9377653" y="2633313"/>
              <a:ext cx="1" cy="586752"/>
            </a:xfrm>
            <a:prstGeom prst="line">
              <a:avLst/>
            </a:prstGeom>
            <a:ln>
              <a:solidFill>
                <a:srgbClr val="044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F2A8BF0-181C-A348-89AE-2A14077CBC24}"/>
              </a:ext>
            </a:extLst>
          </p:cNvPr>
          <p:cNvGrpSpPr/>
          <p:nvPr/>
        </p:nvGrpSpPr>
        <p:grpSpPr>
          <a:xfrm>
            <a:off x="1134323" y="4458051"/>
            <a:ext cx="8847876" cy="1149381"/>
            <a:chOff x="1142436" y="4557861"/>
            <a:chExt cx="8847876" cy="1149381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22E08617-E7D1-204F-AC16-F198DD5E4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04495" y="4615344"/>
              <a:ext cx="465775" cy="1091898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548624C-FC0E-B649-9FFC-26582BDB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92355" y="4587648"/>
              <a:ext cx="1230323" cy="1119594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B0D67020-2BBD-2B4C-9E98-8049F91AC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759988" y="4557861"/>
              <a:ext cx="1230324" cy="1149381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9578CB6-FB6E-2B4B-9791-4206AA75D8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436" y="4615344"/>
              <a:ext cx="1108519" cy="1022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759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77F2F-920C-9143-A731-717B5AA408E5}"/>
              </a:ext>
            </a:extLst>
          </p:cNvPr>
          <p:cNvSpPr/>
          <p:nvPr/>
        </p:nvSpPr>
        <p:spPr>
          <a:xfrm>
            <a:off x="688931" y="1891429"/>
            <a:ext cx="10960273" cy="3396851"/>
          </a:xfrm>
          <a:prstGeom prst="roundRect">
            <a:avLst>
              <a:gd name="adj" fmla="val 0"/>
            </a:avLst>
          </a:prstGeom>
          <a:noFill/>
          <a:ln>
            <a:solidFill>
              <a:srgbClr val="0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891648" y="1764285"/>
            <a:ext cx="400039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USING OPEN FOOD FACTS</a:t>
            </a: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  <a:sym typeface="Wingdings" pitchFamily="2" charset="2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API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Gathering a training set (1/2)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Finding a dataset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9379D4-4806-AB48-9B45-0909E23FA418}"/>
              </a:ext>
            </a:extLst>
          </p:cNvPr>
          <p:cNvCxnSpPr>
            <a:cxnSpLocks/>
          </p:cNvCxnSpPr>
          <p:nvPr/>
        </p:nvCxnSpPr>
        <p:spPr>
          <a:xfrm>
            <a:off x="925402" y="2555170"/>
            <a:ext cx="3630200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7CFF1-70FD-4240-B5CB-A416EAD284FC}"/>
              </a:ext>
            </a:extLst>
          </p:cNvPr>
          <p:cNvSpPr txBox="1"/>
          <p:nvPr/>
        </p:nvSpPr>
        <p:spPr>
          <a:xfrm>
            <a:off x="1552209" y="2192098"/>
            <a:ext cx="237157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Example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1041172" y="1840266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785C6-3948-784B-A488-B57391416FDA}"/>
              </a:ext>
            </a:extLst>
          </p:cNvPr>
          <p:cNvGrpSpPr/>
          <p:nvPr/>
        </p:nvGrpSpPr>
        <p:grpSpPr>
          <a:xfrm>
            <a:off x="8068398" y="2161293"/>
            <a:ext cx="3413558" cy="376325"/>
            <a:chOff x="7819081" y="2192098"/>
            <a:chExt cx="3413558" cy="37632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9DD78B-8EF5-0249-A69D-ECC068E004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9081" y="2568423"/>
              <a:ext cx="3413558" cy="0"/>
            </a:xfrm>
            <a:prstGeom prst="line">
              <a:avLst/>
            </a:prstGeom>
            <a:ln w="28575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45C1D-BE27-DA4B-AD83-5E2D674E0F51}"/>
                </a:ext>
              </a:extLst>
            </p:cNvPr>
            <p:cNvSpPr txBox="1"/>
            <p:nvPr/>
          </p:nvSpPr>
          <p:spPr>
            <a:xfrm>
              <a:off x="8076077" y="2192098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8080"/>
                  </a:solidFill>
                  <a:latin typeface="Gill Sans MT" panose="020B0502020104020203" pitchFamily="34" charset="77"/>
                </a:rPr>
                <a:t>Limitations</a:t>
              </a:r>
            </a:p>
          </p:txBody>
        </p:sp>
      </p:grpSp>
      <p:sp>
        <p:nvSpPr>
          <p:cNvPr id="54" name="Triangle 53">
            <a:extLst>
              <a:ext uri="{FF2B5EF4-FFF2-40B4-BE49-F238E27FC236}">
                <a16:creationId xmlns:a16="http://schemas.microsoft.com/office/drawing/2014/main" id="{FFB9BB26-BE62-704F-9AF1-57CBB1054583}"/>
              </a:ext>
            </a:extLst>
          </p:cNvPr>
          <p:cNvSpPr/>
          <p:nvPr/>
        </p:nvSpPr>
        <p:spPr>
          <a:xfrm rot="10800000">
            <a:off x="9221328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89241148-9ED4-FF4A-AF67-E8F44B74A933}"/>
              </a:ext>
            </a:extLst>
          </p:cNvPr>
          <p:cNvSpPr/>
          <p:nvPr/>
        </p:nvSpPr>
        <p:spPr>
          <a:xfrm rot="10800000">
            <a:off x="5477430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432EEC-435D-344A-96EE-979A37DA5184}"/>
              </a:ext>
            </a:extLst>
          </p:cNvPr>
          <p:cNvGrpSpPr/>
          <p:nvPr/>
        </p:nvGrpSpPr>
        <p:grpSpPr>
          <a:xfrm>
            <a:off x="4605221" y="2176077"/>
            <a:ext cx="3413558" cy="376325"/>
            <a:chOff x="7819081" y="2192098"/>
            <a:chExt cx="3413558" cy="37632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3766C90-7B62-104F-AB86-6D95A2E229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19081" y="2553639"/>
              <a:ext cx="3413558" cy="14784"/>
            </a:xfrm>
            <a:prstGeom prst="line">
              <a:avLst/>
            </a:prstGeom>
            <a:ln w="28575">
              <a:solidFill>
                <a:srgbClr val="6EB1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CAABD8-95AB-9244-BAA2-7E7F1888732E}"/>
                </a:ext>
              </a:extLst>
            </p:cNvPr>
            <p:cNvSpPr txBox="1"/>
            <p:nvPr/>
          </p:nvSpPr>
          <p:spPr>
            <a:xfrm>
              <a:off x="8076077" y="2192098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6EB1B4"/>
                  </a:solidFill>
                  <a:latin typeface="Gill Sans MT" panose="020B0502020104020203" pitchFamily="34" charset="77"/>
                </a:rPr>
                <a:t>Characteristics</a:t>
              </a:r>
            </a:p>
          </p:txBody>
        </p:sp>
      </p:grpSp>
      <p:sp>
        <p:nvSpPr>
          <p:cNvPr id="228" name="Rectangle 227">
            <a:extLst>
              <a:ext uri="{FF2B5EF4-FFF2-40B4-BE49-F238E27FC236}">
                <a16:creationId xmlns:a16="http://schemas.microsoft.com/office/drawing/2014/main" id="{8B3E5B93-CE67-B844-8885-D4C822D0E055}"/>
              </a:ext>
            </a:extLst>
          </p:cNvPr>
          <p:cNvSpPr/>
          <p:nvPr/>
        </p:nvSpPr>
        <p:spPr>
          <a:xfrm>
            <a:off x="4605221" y="3037529"/>
            <a:ext cx="3413558" cy="1192166"/>
          </a:xfrm>
          <a:prstGeom prst="rect">
            <a:avLst/>
          </a:prstGeom>
          <a:noFill/>
          <a:ln>
            <a:solidFill>
              <a:srgbClr val="6E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4414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6EB1B4"/>
                </a:solidFill>
                <a:latin typeface="Gill Sans MT" panose="020B0502020104020203" pitchFamily="34" charset="77"/>
              </a:rPr>
              <a:t>This dataset is in open source.</a:t>
            </a:r>
          </a:p>
          <a:p>
            <a:pPr marL="285750" indent="-285750">
              <a:buClr>
                <a:srgbClr val="04414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6EB1B4"/>
                </a:solidFill>
                <a:latin typeface="Gill Sans MT" panose="020B0502020104020203" pitchFamily="34" charset="77"/>
              </a:rPr>
              <a:t>It is regularly updated.</a:t>
            </a:r>
          </a:p>
          <a:p>
            <a:pPr marL="285750" indent="-285750">
              <a:buClr>
                <a:srgbClr val="044140"/>
              </a:buClr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6EB1B4"/>
                </a:solidFill>
                <a:latin typeface="Gill Sans MT" panose="020B0502020104020203" pitchFamily="34" charset="77"/>
              </a:rPr>
              <a:t>It contains more than 1 million items.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548E42D-5FC9-E84D-A6D3-5148F95D0B48}"/>
              </a:ext>
            </a:extLst>
          </p:cNvPr>
          <p:cNvSpPr/>
          <p:nvPr/>
        </p:nvSpPr>
        <p:spPr>
          <a:xfrm>
            <a:off x="8076077" y="3040043"/>
            <a:ext cx="3426992" cy="1192166"/>
          </a:xfrm>
          <a:prstGeom prst="rect">
            <a:avLst/>
          </a:prstGeom>
          <a:noFill/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8080"/>
                </a:solidFill>
                <a:latin typeface="Gill Sans MT" panose="020B0502020104020203" pitchFamily="34" charset="77"/>
              </a:rPr>
              <a:t>It only contains food packages.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0607E40-AF0D-DF41-8427-13EDB64AAC9A}"/>
              </a:ext>
            </a:extLst>
          </p:cNvPr>
          <p:cNvGrpSpPr/>
          <p:nvPr/>
        </p:nvGrpSpPr>
        <p:grpSpPr>
          <a:xfrm>
            <a:off x="920389" y="3042619"/>
            <a:ext cx="3635213" cy="1862180"/>
            <a:chOff x="1172997" y="1978299"/>
            <a:chExt cx="3635213" cy="186218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24A1A99B-B026-704C-ACE9-22A14EE32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2997" y="1978299"/>
              <a:ext cx="3635213" cy="186218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8274266-DA00-E14A-A8B7-EDF235552A75}"/>
                </a:ext>
              </a:extLst>
            </p:cNvPr>
            <p:cNvSpPr/>
            <p:nvPr/>
          </p:nvSpPr>
          <p:spPr>
            <a:xfrm>
              <a:off x="2090057" y="2935515"/>
              <a:ext cx="1018903" cy="17344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20CFADA-2965-3B47-9135-D06981B6E739}"/>
                </a:ext>
              </a:extLst>
            </p:cNvPr>
            <p:cNvSpPr/>
            <p:nvPr/>
          </p:nvSpPr>
          <p:spPr>
            <a:xfrm>
              <a:off x="4010836" y="2672482"/>
              <a:ext cx="613415" cy="781054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37597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77F2F-920C-9143-A731-717B5AA408E5}"/>
              </a:ext>
            </a:extLst>
          </p:cNvPr>
          <p:cNvSpPr/>
          <p:nvPr/>
        </p:nvSpPr>
        <p:spPr>
          <a:xfrm>
            <a:off x="688931" y="1891429"/>
            <a:ext cx="10960273" cy="4265531"/>
          </a:xfrm>
          <a:prstGeom prst="roundRect">
            <a:avLst>
              <a:gd name="adj" fmla="val 0"/>
            </a:avLst>
          </a:prstGeom>
          <a:noFill/>
          <a:ln>
            <a:solidFill>
              <a:srgbClr val="0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891648" y="1764285"/>
            <a:ext cx="60730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WHY WE HAD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TO PERFORM A CLEANING PHASE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Gathering a training set (2/2)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Cleaning the dataset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9379D4-4806-AB48-9B45-0909E23FA418}"/>
              </a:ext>
            </a:extLst>
          </p:cNvPr>
          <p:cNvCxnSpPr>
            <a:cxnSpLocks/>
          </p:cNvCxnSpPr>
          <p:nvPr/>
        </p:nvCxnSpPr>
        <p:spPr>
          <a:xfrm>
            <a:off x="925402" y="2555170"/>
            <a:ext cx="439335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7CFF1-70FD-4240-B5CB-A416EAD284FC}"/>
              </a:ext>
            </a:extLst>
          </p:cNvPr>
          <p:cNvSpPr txBox="1"/>
          <p:nvPr/>
        </p:nvSpPr>
        <p:spPr>
          <a:xfrm>
            <a:off x="1543800" y="2212520"/>
            <a:ext cx="3156562" cy="231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Problem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1041172" y="1840266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785C6-3948-784B-A488-B57391416FDA}"/>
              </a:ext>
            </a:extLst>
          </p:cNvPr>
          <p:cNvGrpSpPr/>
          <p:nvPr/>
        </p:nvGrpSpPr>
        <p:grpSpPr>
          <a:xfrm>
            <a:off x="5477429" y="2189725"/>
            <a:ext cx="6004527" cy="365445"/>
            <a:chOff x="5228112" y="2220530"/>
            <a:chExt cx="6004527" cy="36544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9DD78B-8EF5-0249-A69D-ECC068E00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112" y="2568423"/>
              <a:ext cx="6004527" cy="17552"/>
            </a:xfrm>
            <a:prstGeom prst="line">
              <a:avLst/>
            </a:prstGeom>
            <a:ln w="28575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45C1D-BE27-DA4B-AD83-5E2D674E0F51}"/>
                </a:ext>
              </a:extLst>
            </p:cNvPr>
            <p:cNvSpPr txBox="1"/>
            <p:nvPr/>
          </p:nvSpPr>
          <p:spPr>
            <a:xfrm>
              <a:off x="6652094" y="2220530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8080"/>
                  </a:solidFill>
                  <a:latin typeface="Gill Sans MT" panose="020B0502020104020203" pitchFamily="34" charset="77"/>
                </a:rPr>
                <a:t>Solution</a:t>
              </a:r>
            </a:p>
          </p:txBody>
        </p:sp>
      </p:grpSp>
      <p:sp>
        <p:nvSpPr>
          <p:cNvPr id="54" name="Triangle 53">
            <a:extLst>
              <a:ext uri="{FF2B5EF4-FFF2-40B4-BE49-F238E27FC236}">
                <a16:creationId xmlns:a16="http://schemas.microsoft.com/office/drawing/2014/main" id="{FFB9BB26-BE62-704F-9AF1-57CBB1054583}"/>
              </a:ext>
            </a:extLst>
          </p:cNvPr>
          <p:cNvSpPr/>
          <p:nvPr/>
        </p:nvSpPr>
        <p:spPr>
          <a:xfrm rot="10800000">
            <a:off x="9221328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89241148-9ED4-FF4A-AF67-E8F44B74A933}"/>
              </a:ext>
            </a:extLst>
          </p:cNvPr>
          <p:cNvSpPr/>
          <p:nvPr/>
        </p:nvSpPr>
        <p:spPr>
          <a:xfrm rot="10800000">
            <a:off x="5477430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id="{D0D5377B-4183-644C-B4BD-3098EFD39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0714937"/>
              </p:ext>
            </p:extLst>
          </p:nvPr>
        </p:nvGraphicFramePr>
        <p:xfrm>
          <a:off x="5477429" y="4302831"/>
          <a:ext cx="6004526" cy="16162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60075B06-5C14-4D43-A15B-0E033D4CE6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5402" y="2712379"/>
            <a:ext cx="4260850" cy="320675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A54708-2F79-E340-9573-85A720AD9278}"/>
              </a:ext>
            </a:extLst>
          </p:cNvPr>
          <p:cNvSpPr txBox="1"/>
          <p:nvPr/>
        </p:nvSpPr>
        <p:spPr>
          <a:xfrm>
            <a:off x="5422723" y="3922012"/>
            <a:ext cx="41237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44140"/>
              </a:buClr>
            </a:pPr>
            <a:r>
              <a:rPr lang="en-US" sz="13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Share of images in each category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5E42A37-7EB9-514B-9CF0-C9327672DA81}"/>
              </a:ext>
            </a:extLst>
          </p:cNvPr>
          <p:cNvSpPr/>
          <p:nvPr/>
        </p:nvSpPr>
        <p:spPr>
          <a:xfrm>
            <a:off x="5477429" y="2786253"/>
            <a:ext cx="6004526" cy="612000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Selecting only a subset of categories</a:t>
            </a: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C1D9340B-E0A6-4747-ADC9-FC1DBA3A6359}"/>
              </a:ext>
            </a:extLst>
          </p:cNvPr>
          <p:cNvSpPr/>
          <p:nvPr/>
        </p:nvSpPr>
        <p:spPr>
          <a:xfrm rot="10800000">
            <a:off x="7983974" y="3490110"/>
            <a:ext cx="867507" cy="17479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13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77F2F-920C-9143-A731-717B5AA408E5}"/>
              </a:ext>
            </a:extLst>
          </p:cNvPr>
          <p:cNvSpPr/>
          <p:nvPr/>
        </p:nvSpPr>
        <p:spPr>
          <a:xfrm>
            <a:off x="688931" y="1891429"/>
            <a:ext cx="10960273" cy="4265531"/>
          </a:xfrm>
          <a:prstGeom prst="roundRect">
            <a:avLst>
              <a:gd name="adj" fmla="val 0"/>
            </a:avLst>
          </a:prstGeom>
          <a:noFill/>
          <a:ln>
            <a:solidFill>
              <a:srgbClr val="0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891648" y="1764285"/>
            <a:ext cx="607303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WHY WE HAD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TO BUILD A CUSTOM DATA LOADER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Loading and formatting the images (1/2)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Building a custom Data Loader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9379D4-4806-AB48-9B45-0909E23FA418}"/>
              </a:ext>
            </a:extLst>
          </p:cNvPr>
          <p:cNvCxnSpPr>
            <a:cxnSpLocks/>
          </p:cNvCxnSpPr>
          <p:nvPr/>
        </p:nvCxnSpPr>
        <p:spPr>
          <a:xfrm>
            <a:off x="925402" y="2555170"/>
            <a:ext cx="4393358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7CFF1-70FD-4240-B5CB-A416EAD284FC}"/>
              </a:ext>
            </a:extLst>
          </p:cNvPr>
          <p:cNvSpPr txBox="1"/>
          <p:nvPr/>
        </p:nvSpPr>
        <p:spPr>
          <a:xfrm>
            <a:off x="1543800" y="2212520"/>
            <a:ext cx="3156562" cy="231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Problem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1041172" y="1840266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785C6-3948-784B-A488-B57391416FDA}"/>
              </a:ext>
            </a:extLst>
          </p:cNvPr>
          <p:cNvGrpSpPr/>
          <p:nvPr/>
        </p:nvGrpSpPr>
        <p:grpSpPr>
          <a:xfrm>
            <a:off x="5477429" y="2189725"/>
            <a:ext cx="6004527" cy="365445"/>
            <a:chOff x="5228112" y="2220530"/>
            <a:chExt cx="6004527" cy="36544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9DD78B-8EF5-0249-A69D-ECC068E00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112" y="2568423"/>
              <a:ext cx="6004527" cy="17552"/>
            </a:xfrm>
            <a:prstGeom prst="line">
              <a:avLst/>
            </a:prstGeom>
            <a:ln w="28575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45C1D-BE27-DA4B-AD83-5E2D674E0F51}"/>
                </a:ext>
              </a:extLst>
            </p:cNvPr>
            <p:cNvSpPr txBox="1"/>
            <p:nvPr/>
          </p:nvSpPr>
          <p:spPr>
            <a:xfrm>
              <a:off x="6652094" y="2220530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8080"/>
                  </a:solidFill>
                  <a:latin typeface="Gill Sans MT" panose="020B0502020104020203" pitchFamily="34" charset="77"/>
                </a:rPr>
                <a:t>Solution</a:t>
              </a:r>
            </a:p>
          </p:txBody>
        </p:sp>
      </p:grpSp>
      <p:sp>
        <p:nvSpPr>
          <p:cNvPr id="54" name="Triangle 53">
            <a:extLst>
              <a:ext uri="{FF2B5EF4-FFF2-40B4-BE49-F238E27FC236}">
                <a16:creationId xmlns:a16="http://schemas.microsoft.com/office/drawing/2014/main" id="{FFB9BB26-BE62-704F-9AF1-57CBB1054583}"/>
              </a:ext>
            </a:extLst>
          </p:cNvPr>
          <p:cNvSpPr/>
          <p:nvPr/>
        </p:nvSpPr>
        <p:spPr>
          <a:xfrm rot="10800000">
            <a:off x="9221328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89241148-9ED4-FF4A-AF67-E8F44B74A933}"/>
              </a:ext>
            </a:extLst>
          </p:cNvPr>
          <p:cNvSpPr/>
          <p:nvPr/>
        </p:nvSpPr>
        <p:spPr>
          <a:xfrm rot="10800000">
            <a:off x="5477430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809D5F1A-E784-2844-AE90-F2BE9BDE515E}"/>
              </a:ext>
            </a:extLst>
          </p:cNvPr>
          <p:cNvSpPr/>
          <p:nvPr/>
        </p:nvSpPr>
        <p:spPr>
          <a:xfrm rot="10800000">
            <a:off x="7983974" y="3490110"/>
            <a:ext cx="867507" cy="17479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3A9B1-7429-7F46-A715-896229911320}"/>
              </a:ext>
            </a:extLst>
          </p:cNvPr>
          <p:cNvSpPr/>
          <p:nvPr/>
        </p:nvSpPr>
        <p:spPr>
          <a:xfrm>
            <a:off x="934773" y="2672766"/>
            <a:ext cx="4383988" cy="1541626"/>
          </a:xfrm>
          <a:prstGeom prst="rect">
            <a:avLst/>
          </a:prstGeom>
          <a:noFill/>
          <a:ln>
            <a:solidFill>
              <a:srgbClr val="393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393939"/>
                </a:solidFill>
                <a:latin typeface="Gill Sans MT" panose="020B0502020104020203" pitchFamily="34" charset="77"/>
              </a:rPr>
              <a:t>In our problem, an image can have multiple labels.</a:t>
            </a:r>
          </a:p>
          <a:p>
            <a:pPr algn="ctr"/>
            <a:endParaRPr lang="en-US" sz="1600">
              <a:solidFill>
                <a:srgbClr val="393939"/>
              </a:solidFill>
              <a:latin typeface="Gill Sans MT" panose="020B0502020104020203" pitchFamily="34" charset="77"/>
            </a:endParaRPr>
          </a:p>
          <a:p>
            <a:pPr algn="ctr"/>
            <a:r>
              <a:rPr lang="fr-FR" sz="1600">
                <a:solidFill>
                  <a:srgbClr val="393939"/>
                </a:solidFill>
                <a:latin typeface="Gill Sans MT" panose="020B0502020104020203" pitchFamily="34" charset="77"/>
              </a:rPr>
              <a:t>→ </a:t>
            </a:r>
            <a:r>
              <a:rPr lang="en-US" sz="1600">
                <a:solidFill>
                  <a:srgbClr val="393939"/>
                </a:solidFill>
                <a:latin typeface="Gill Sans MT" panose="020B0502020104020203" pitchFamily="34" charset="77"/>
              </a:rPr>
              <a:t>we could not organize our images as usual (with two folders, train and test, and subfolders in train).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4AB1AA5-BD5B-604F-9474-DBCC6A8DF28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9723" y="3710626"/>
            <a:ext cx="4383987" cy="237546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FA0A7E1-FC84-464F-B10B-076C0B967697}"/>
              </a:ext>
            </a:extLst>
          </p:cNvPr>
          <p:cNvSpPr/>
          <p:nvPr/>
        </p:nvSpPr>
        <p:spPr>
          <a:xfrm>
            <a:off x="5477429" y="2786253"/>
            <a:ext cx="6004526" cy="612000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Build a custom class, called </a:t>
            </a:r>
            <a:r>
              <a:rPr lang="en-GB" sz="1600" i="1" err="1">
                <a:solidFill>
                  <a:schemeClr val="bg1"/>
                </a:solidFill>
                <a:latin typeface="Gill Sans MT"/>
                <a:cs typeface="Gill Sans Light"/>
              </a:rPr>
              <a:t>MultiLabelDataset</a:t>
            </a:r>
            <a:endParaRPr lang="en-GB" sz="1600" i="1">
              <a:solidFill>
                <a:schemeClr val="bg1"/>
              </a:solidFill>
              <a:latin typeface="Gill Sans MT"/>
              <a:cs typeface="Gill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3558059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77F2F-920C-9143-A731-717B5AA408E5}"/>
              </a:ext>
            </a:extLst>
          </p:cNvPr>
          <p:cNvSpPr/>
          <p:nvPr/>
        </p:nvSpPr>
        <p:spPr>
          <a:xfrm>
            <a:off x="688931" y="1891430"/>
            <a:ext cx="10960273" cy="3191682"/>
          </a:xfrm>
          <a:prstGeom prst="roundRect">
            <a:avLst>
              <a:gd name="adj" fmla="val 0"/>
            </a:avLst>
          </a:prstGeom>
          <a:noFill/>
          <a:ln>
            <a:solidFill>
              <a:srgbClr val="0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891648" y="1764285"/>
            <a:ext cx="442711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WE FACED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MULTIPLE TRADE-OFFS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Loading and formatting the images (2/2)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Formatting the images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9379D4-4806-AB48-9B45-0909E23FA418}"/>
              </a:ext>
            </a:extLst>
          </p:cNvPr>
          <p:cNvCxnSpPr>
            <a:cxnSpLocks/>
          </p:cNvCxnSpPr>
          <p:nvPr/>
        </p:nvCxnSpPr>
        <p:spPr>
          <a:xfrm>
            <a:off x="925402" y="2555170"/>
            <a:ext cx="4393358" cy="0"/>
          </a:xfrm>
          <a:prstGeom prst="line">
            <a:avLst/>
          </a:prstGeom>
          <a:ln w="28575">
            <a:solidFill>
              <a:srgbClr val="6EB1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7CFF1-70FD-4240-B5CB-A416EAD284FC}"/>
              </a:ext>
            </a:extLst>
          </p:cNvPr>
          <p:cNvSpPr txBox="1"/>
          <p:nvPr/>
        </p:nvSpPr>
        <p:spPr>
          <a:xfrm>
            <a:off x="1543800" y="2212520"/>
            <a:ext cx="3156562" cy="2314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6EB1B4"/>
                </a:solidFill>
                <a:latin typeface="Gill Sans MT" panose="020B0502020104020203" pitchFamily="34" charset="77"/>
              </a:rPr>
              <a:t>Questions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1041172" y="1840266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785C6-3948-784B-A488-B57391416FDA}"/>
              </a:ext>
            </a:extLst>
          </p:cNvPr>
          <p:cNvGrpSpPr/>
          <p:nvPr/>
        </p:nvGrpSpPr>
        <p:grpSpPr>
          <a:xfrm>
            <a:off x="5974080" y="2189726"/>
            <a:ext cx="5507876" cy="365444"/>
            <a:chOff x="5228112" y="2220530"/>
            <a:chExt cx="6004527" cy="36544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9DD78B-8EF5-0249-A69D-ECC068E004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28112" y="2568423"/>
              <a:ext cx="6004527" cy="17552"/>
            </a:xfrm>
            <a:prstGeom prst="line">
              <a:avLst/>
            </a:prstGeom>
            <a:ln w="28575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45C1D-BE27-DA4B-AD83-5E2D674E0F51}"/>
                </a:ext>
              </a:extLst>
            </p:cNvPr>
            <p:cNvSpPr txBox="1"/>
            <p:nvPr/>
          </p:nvSpPr>
          <p:spPr>
            <a:xfrm>
              <a:off x="6652094" y="2220530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8080"/>
                  </a:solidFill>
                  <a:latin typeface="Gill Sans MT" panose="020B0502020104020203" pitchFamily="34" charset="77"/>
                </a:rPr>
                <a:t>Our choices</a:t>
              </a:r>
            </a:p>
          </p:txBody>
        </p:sp>
      </p:grpSp>
      <p:sp>
        <p:nvSpPr>
          <p:cNvPr id="54" name="Triangle 53">
            <a:extLst>
              <a:ext uri="{FF2B5EF4-FFF2-40B4-BE49-F238E27FC236}">
                <a16:creationId xmlns:a16="http://schemas.microsoft.com/office/drawing/2014/main" id="{FFB9BB26-BE62-704F-9AF1-57CBB1054583}"/>
              </a:ext>
            </a:extLst>
          </p:cNvPr>
          <p:cNvSpPr/>
          <p:nvPr/>
        </p:nvSpPr>
        <p:spPr>
          <a:xfrm rot="10800000">
            <a:off x="9221328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89241148-9ED4-FF4A-AF67-E8F44B74A933}"/>
              </a:ext>
            </a:extLst>
          </p:cNvPr>
          <p:cNvSpPr/>
          <p:nvPr/>
        </p:nvSpPr>
        <p:spPr>
          <a:xfrm rot="10800000">
            <a:off x="5477430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809D5F1A-E784-2844-AE90-F2BE9BDE515E}"/>
              </a:ext>
            </a:extLst>
          </p:cNvPr>
          <p:cNvSpPr/>
          <p:nvPr/>
        </p:nvSpPr>
        <p:spPr>
          <a:xfrm rot="5400000">
            <a:off x="5352580" y="3468570"/>
            <a:ext cx="346239" cy="96541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FB3A9B1-7429-7F46-A715-896229911320}"/>
              </a:ext>
            </a:extLst>
          </p:cNvPr>
          <p:cNvSpPr/>
          <p:nvPr/>
        </p:nvSpPr>
        <p:spPr>
          <a:xfrm>
            <a:off x="934772" y="2802505"/>
            <a:ext cx="4383988" cy="39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393939"/>
                </a:solidFill>
                <a:latin typeface="Gill Sans MT" panose="020B0502020104020203" pitchFamily="34" charset="77"/>
              </a:rPr>
              <a:t>Should we …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3B282D-F16F-C24B-A05F-2B2DE8D2CA15}"/>
              </a:ext>
            </a:extLst>
          </p:cNvPr>
          <p:cNvSpPr/>
          <p:nvPr/>
        </p:nvSpPr>
        <p:spPr>
          <a:xfrm>
            <a:off x="934772" y="3343720"/>
            <a:ext cx="4393357" cy="346238"/>
          </a:xfrm>
          <a:prstGeom prst="rect">
            <a:avLst/>
          </a:prstGeom>
          <a:solidFill>
            <a:srgbClr val="00808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Crop and center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485BFE-7137-464E-909C-B97E76E7900D}"/>
              </a:ext>
            </a:extLst>
          </p:cNvPr>
          <p:cNvSpPr/>
          <p:nvPr/>
        </p:nvSpPr>
        <p:spPr>
          <a:xfrm>
            <a:off x="934772" y="3791503"/>
            <a:ext cx="4393357" cy="346238"/>
          </a:xfrm>
          <a:prstGeom prst="rect">
            <a:avLst/>
          </a:prstGeom>
          <a:solidFill>
            <a:srgbClr val="00808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Normalize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21E156-D558-4345-96EF-4F6D6981BC40}"/>
              </a:ext>
            </a:extLst>
          </p:cNvPr>
          <p:cNvSpPr/>
          <p:nvPr/>
        </p:nvSpPr>
        <p:spPr>
          <a:xfrm>
            <a:off x="934772" y="4238709"/>
            <a:ext cx="4393357" cy="346238"/>
          </a:xfrm>
          <a:prstGeom prst="rect">
            <a:avLst/>
          </a:prstGeom>
          <a:solidFill>
            <a:srgbClr val="00808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Resize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B6435C-991A-284A-91AA-FC4BAC61AE1F}"/>
              </a:ext>
            </a:extLst>
          </p:cNvPr>
          <p:cNvSpPr/>
          <p:nvPr/>
        </p:nvSpPr>
        <p:spPr>
          <a:xfrm>
            <a:off x="934772" y="4686821"/>
            <a:ext cx="4383988" cy="39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393939"/>
                </a:solidFill>
                <a:latin typeface="Gill Sans MT" panose="020B0502020104020203" pitchFamily="34" charset="77"/>
              </a:rPr>
              <a:t>?</a:t>
            </a: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AA429DEB-86DE-2048-BA6B-75106490D71D}"/>
              </a:ext>
            </a:extLst>
          </p:cNvPr>
          <p:cNvSpPr/>
          <p:nvPr/>
        </p:nvSpPr>
        <p:spPr>
          <a:xfrm rot="5400000">
            <a:off x="5352580" y="3913870"/>
            <a:ext cx="346239" cy="96541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35496466-DFC1-6347-B5EF-A97E98D45462}"/>
              </a:ext>
            </a:extLst>
          </p:cNvPr>
          <p:cNvSpPr/>
          <p:nvPr/>
        </p:nvSpPr>
        <p:spPr>
          <a:xfrm rot="5400000">
            <a:off x="5352580" y="4359171"/>
            <a:ext cx="346239" cy="96541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27450C0-1FBA-B142-AB6F-76F0A3C76CB5}"/>
              </a:ext>
            </a:extLst>
          </p:cNvPr>
          <p:cNvSpPr/>
          <p:nvPr/>
        </p:nvSpPr>
        <p:spPr>
          <a:xfrm>
            <a:off x="5974081" y="3343720"/>
            <a:ext cx="1306200" cy="370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No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CB9621-EE5C-F04A-BC77-5631645D3DFC}"/>
              </a:ext>
            </a:extLst>
          </p:cNvPr>
          <p:cNvSpPr/>
          <p:nvPr/>
        </p:nvSpPr>
        <p:spPr>
          <a:xfrm>
            <a:off x="5974081" y="4210341"/>
            <a:ext cx="1306200" cy="370220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Yes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7FA32E-79EA-F54F-BCE7-C06F0FA5F26E}"/>
              </a:ext>
            </a:extLst>
          </p:cNvPr>
          <p:cNvSpPr/>
          <p:nvPr/>
        </p:nvSpPr>
        <p:spPr>
          <a:xfrm>
            <a:off x="5974081" y="3773781"/>
            <a:ext cx="1306200" cy="3702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400">
                <a:latin typeface="Gill Sans Light" panose="020B0302020104020203" pitchFamily="34" charset="-79"/>
                <a:cs typeface="Gill Sans Light" panose="020B0302020104020203" pitchFamily="34" charset="-79"/>
              </a:rPr>
              <a:t>No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E5100AF-FEBB-F74F-A2B3-514706FD3DC0}"/>
              </a:ext>
            </a:extLst>
          </p:cNvPr>
          <p:cNvSpPr/>
          <p:nvPr/>
        </p:nvSpPr>
        <p:spPr>
          <a:xfrm>
            <a:off x="7376821" y="3337562"/>
            <a:ext cx="3976979" cy="39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>
                <a:solidFill>
                  <a:srgbClr val="393939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because the images were already cropped and centered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B3F4AB-42C7-7845-8241-A8E81285EB95}"/>
              </a:ext>
            </a:extLst>
          </p:cNvPr>
          <p:cNvSpPr/>
          <p:nvPr/>
        </p:nvSpPr>
        <p:spPr>
          <a:xfrm>
            <a:off x="7376820" y="4184271"/>
            <a:ext cx="3976979" cy="3962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300">
                <a:solidFill>
                  <a:srgbClr val="393939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because the images had distinct sizes</a:t>
            </a:r>
          </a:p>
        </p:txBody>
      </p:sp>
    </p:spTree>
    <p:extLst>
      <p:ext uri="{BB962C8B-B14F-4D97-AF65-F5344CB8AC3E}">
        <p14:creationId xmlns:p14="http://schemas.microsoft.com/office/powerpoint/2010/main" val="1379267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77F2F-920C-9143-A731-717B5AA408E5}"/>
              </a:ext>
            </a:extLst>
          </p:cNvPr>
          <p:cNvSpPr/>
          <p:nvPr/>
        </p:nvSpPr>
        <p:spPr>
          <a:xfrm>
            <a:off x="688931" y="1891429"/>
            <a:ext cx="10960273" cy="4464765"/>
          </a:xfrm>
          <a:prstGeom prst="roundRect">
            <a:avLst>
              <a:gd name="adj" fmla="val 0"/>
            </a:avLst>
          </a:prstGeom>
          <a:noFill/>
          <a:ln>
            <a:solidFill>
              <a:srgbClr val="0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891648" y="1764284"/>
            <a:ext cx="761437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1ST REASON</a:t>
            </a: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  <a:sym typeface="Wingdings" pitchFamily="2" charset="2"/>
              </a:rPr>
              <a:t>:</a:t>
            </a: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INSTILL EXPERT KNOWLEDGE WITHIN THE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Creating a custom loss function (1/4)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Why would we even need a custom loss?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9379D4-4806-AB48-9B45-0909E23FA418}"/>
              </a:ext>
            </a:extLst>
          </p:cNvPr>
          <p:cNvCxnSpPr>
            <a:cxnSpLocks/>
          </p:cNvCxnSpPr>
          <p:nvPr/>
        </p:nvCxnSpPr>
        <p:spPr>
          <a:xfrm>
            <a:off x="925402" y="2555170"/>
            <a:ext cx="2997241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7CFF1-70FD-4240-B5CB-A416EAD284FC}"/>
              </a:ext>
            </a:extLst>
          </p:cNvPr>
          <p:cNvSpPr txBox="1"/>
          <p:nvPr/>
        </p:nvSpPr>
        <p:spPr>
          <a:xfrm>
            <a:off x="1238236" y="2192098"/>
            <a:ext cx="237157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Example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1041172" y="1840266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785C6-3948-784B-A488-B57391416FDA}"/>
              </a:ext>
            </a:extLst>
          </p:cNvPr>
          <p:cNvGrpSpPr/>
          <p:nvPr/>
        </p:nvGrpSpPr>
        <p:grpSpPr>
          <a:xfrm>
            <a:off x="7819081" y="2192098"/>
            <a:ext cx="3670554" cy="376325"/>
            <a:chOff x="7819081" y="2192098"/>
            <a:chExt cx="3670554" cy="37632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9DD78B-8EF5-0249-A69D-ECC068E004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9081" y="2568423"/>
              <a:ext cx="3670554" cy="0"/>
            </a:xfrm>
            <a:prstGeom prst="line">
              <a:avLst/>
            </a:prstGeom>
            <a:ln w="28575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45C1D-BE27-DA4B-AD83-5E2D674E0F51}"/>
                </a:ext>
              </a:extLst>
            </p:cNvPr>
            <p:cNvSpPr txBox="1"/>
            <p:nvPr/>
          </p:nvSpPr>
          <p:spPr>
            <a:xfrm>
              <a:off x="8076077" y="2192098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8080"/>
                  </a:solidFill>
                  <a:latin typeface="Gill Sans MT" panose="020B0502020104020203" pitchFamily="34" charset="77"/>
                </a:rPr>
                <a:t>Network with Custom Loss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AA6F23E-DB37-2D42-B810-5FFDBDA6E44B}"/>
              </a:ext>
            </a:extLst>
          </p:cNvPr>
          <p:cNvSpPr txBox="1"/>
          <p:nvPr/>
        </p:nvSpPr>
        <p:spPr>
          <a:xfrm>
            <a:off x="928155" y="4574438"/>
            <a:ext cx="28312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1327150" algn="l"/>
              </a:tabLst>
            </a:pP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1st Iteration: 	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Metal - Box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8DB7406-471B-364A-AD38-AA621F34495B}"/>
              </a:ext>
            </a:extLst>
          </p:cNvPr>
          <p:cNvSpPr txBox="1"/>
          <p:nvPr/>
        </p:nvSpPr>
        <p:spPr>
          <a:xfrm>
            <a:off x="928155" y="4888001"/>
            <a:ext cx="28312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1330325" algn="l"/>
              </a:tabLst>
            </a:pP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2nd Iteration:	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Glass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6F3C3C-A659-3D47-B93D-0CA81316498B}"/>
              </a:ext>
            </a:extLst>
          </p:cNvPr>
          <p:cNvSpPr txBox="1"/>
          <p:nvPr/>
        </p:nvSpPr>
        <p:spPr>
          <a:xfrm>
            <a:off x="928155" y="5192801"/>
            <a:ext cx="3288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tabLst>
                <a:tab pos="1330325" algn="l"/>
              </a:tabLst>
            </a:pP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3rd Iteration:	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Glass – Jar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6AE40E0-32E1-3648-A5B7-1CC091BB513B}"/>
              </a:ext>
            </a:extLst>
          </p:cNvPr>
          <p:cNvSpPr/>
          <p:nvPr/>
        </p:nvSpPr>
        <p:spPr>
          <a:xfrm>
            <a:off x="4173049" y="4631938"/>
            <a:ext cx="2902068" cy="234176"/>
          </a:xfrm>
          <a:prstGeom prst="rect">
            <a:avLst/>
          </a:prstGeom>
          <a:solidFill>
            <a:srgbClr val="00808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7DFC93-4A18-D649-AF69-C46EE728CFE2}"/>
              </a:ext>
            </a:extLst>
          </p:cNvPr>
          <p:cNvSpPr txBox="1"/>
          <p:nvPr/>
        </p:nvSpPr>
        <p:spPr>
          <a:xfrm>
            <a:off x="921002" y="4266998"/>
            <a:ext cx="29636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Predicted Labels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18CFD1C-52C1-134A-9EAE-B48936BE803E}"/>
              </a:ext>
            </a:extLst>
          </p:cNvPr>
          <p:cNvSpPr/>
          <p:nvPr/>
        </p:nvSpPr>
        <p:spPr>
          <a:xfrm>
            <a:off x="4173049" y="4947492"/>
            <a:ext cx="2902068" cy="234176"/>
          </a:xfrm>
          <a:prstGeom prst="rect">
            <a:avLst/>
          </a:prstGeom>
          <a:solidFill>
            <a:srgbClr val="00808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CDF6A8C-86EA-DB42-A442-C55E60A3D660}"/>
              </a:ext>
            </a:extLst>
          </p:cNvPr>
          <p:cNvSpPr/>
          <p:nvPr/>
        </p:nvSpPr>
        <p:spPr>
          <a:xfrm>
            <a:off x="4173049" y="5279506"/>
            <a:ext cx="2902068" cy="234176"/>
          </a:xfrm>
          <a:prstGeom prst="rect">
            <a:avLst/>
          </a:prstGeom>
          <a:solidFill>
            <a:srgbClr val="008080">
              <a:alpha val="4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91A84CE-231F-7644-8F61-45EA109D6E18}"/>
              </a:ext>
            </a:extLst>
          </p:cNvPr>
          <p:cNvSpPr txBox="1"/>
          <p:nvPr/>
        </p:nvSpPr>
        <p:spPr>
          <a:xfrm>
            <a:off x="7087639" y="4585033"/>
            <a:ext cx="402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1.0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88C16F-0539-E242-8101-C08309F83279}"/>
              </a:ext>
            </a:extLst>
          </p:cNvPr>
          <p:cNvSpPr txBox="1"/>
          <p:nvPr/>
        </p:nvSpPr>
        <p:spPr>
          <a:xfrm>
            <a:off x="7087639" y="4909748"/>
            <a:ext cx="402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1.0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63EBA1F-3C16-2147-B8BF-AF63D29D37CA}"/>
              </a:ext>
            </a:extLst>
          </p:cNvPr>
          <p:cNvSpPr txBox="1"/>
          <p:nvPr/>
        </p:nvSpPr>
        <p:spPr>
          <a:xfrm>
            <a:off x="7087639" y="5239040"/>
            <a:ext cx="402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1.0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C9C652-ABDB-234D-9348-64E3507A1074}"/>
              </a:ext>
            </a:extLst>
          </p:cNvPr>
          <p:cNvSpPr/>
          <p:nvPr/>
        </p:nvSpPr>
        <p:spPr>
          <a:xfrm>
            <a:off x="4075183" y="5681466"/>
            <a:ext cx="3672000" cy="612000"/>
          </a:xfrm>
          <a:prstGeom prst="rect">
            <a:avLst/>
          </a:prstGeom>
          <a:gradFill>
            <a:gsLst>
              <a:gs pos="0">
                <a:srgbClr val="008080">
                  <a:alpha val="63000"/>
                </a:srgbClr>
              </a:gs>
              <a:gs pos="100000">
                <a:srgbClr val="044140">
                  <a:alpha val="63000"/>
                </a:srgbClr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The network does not notice any improvement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38A1D9-3CC4-F343-94F7-35DB40E3C96E}"/>
              </a:ext>
            </a:extLst>
          </p:cNvPr>
          <p:cNvSpPr/>
          <p:nvPr/>
        </p:nvSpPr>
        <p:spPr>
          <a:xfrm>
            <a:off x="7819081" y="5668213"/>
            <a:ext cx="3672000" cy="612000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The network sees the</a:t>
            </a:r>
          </a:p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 improvement</a:t>
            </a: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FFB9BB26-BE62-704F-9AF1-57CBB1054583}"/>
              </a:ext>
            </a:extLst>
          </p:cNvPr>
          <p:cNvSpPr/>
          <p:nvPr/>
        </p:nvSpPr>
        <p:spPr>
          <a:xfrm rot="10800000">
            <a:off x="9221328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89241148-9ED4-FF4A-AF67-E8F44B74A933}"/>
              </a:ext>
            </a:extLst>
          </p:cNvPr>
          <p:cNvSpPr/>
          <p:nvPr/>
        </p:nvSpPr>
        <p:spPr>
          <a:xfrm rot="10800000">
            <a:off x="5477430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432EEC-435D-344A-96EE-979A37DA5184}"/>
              </a:ext>
            </a:extLst>
          </p:cNvPr>
          <p:cNvGrpSpPr/>
          <p:nvPr/>
        </p:nvGrpSpPr>
        <p:grpSpPr>
          <a:xfrm>
            <a:off x="4038600" y="2192098"/>
            <a:ext cx="3670554" cy="376325"/>
            <a:chOff x="7819081" y="2192098"/>
            <a:chExt cx="3670554" cy="37632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3766C90-7B62-104F-AB86-6D95A2E229E0}"/>
                </a:ext>
              </a:extLst>
            </p:cNvPr>
            <p:cNvCxnSpPr>
              <a:cxnSpLocks/>
            </p:cNvCxnSpPr>
            <p:nvPr/>
          </p:nvCxnSpPr>
          <p:spPr>
            <a:xfrm>
              <a:off x="7819081" y="2568423"/>
              <a:ext cx="3670554" cy="0"/>
            </a:xfrm>
            <a:prstGeom prst="line">
              <a:avLst/>
            </a:prstGeom>
            <a:ln w="28575">
              <a:solidFill>
                <a:srgbClr val="6EB1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CAABD8-95AB-9244-BAA2-7E7F1888732E}"/>
                </a:ext>
              </a:extLst>
            </p:cNvPr>
            <p:cNvSpPr txBox="1"/>
            <p:nvPr/>
          </p:nvSpPr>
          <p:spPr>
            <a:xfrm>
              <a:off x="8076077" y="2192098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6EB1B4"/>
                  </a:solidFill>
                  <a:latin typeface="Gill Sans MT" panose="020B0502020104020203" pitchFamily="34" charset="77"/>
                </a:rPr>
                <a:t>Network with General Loss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CE46998-EE6C-964F-A36E-0CB3472CE78B}"/>
              </a:ext>
            </a:extLst>
          </p:cNvPr>
          <p:cNvSpPr txBox="1"/>
          <p:nvPr/>
        </p:nvSpPr>
        <p:spPr>
          <a:xfrm>
            <a:off x="4098560" y="4266998"/>
            <a:ext cx="29636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Associated Loss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16455C82-43B5-CB40-BD5D-4DCA5B0109D2}"/>
              </a:ext>
            </a:extLst>
          </p:cNvPr>
          <p:cNvCxnSpPr>
            <a:cxnSpLocks/>
          </p:cNvCxnSpPr>
          <p:nvPr/>
        </p:nvCxnSpPr>
        <p:spPr>
          <a:xfrm flipH="1">
            <a:off x="4021926" y="4622997"/>
            <a:ext cx="11845" cy="8783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Rectangle 76">
            <a:extLst>
              <a:ext uri="{FF2B5EF4-FFF2-40B4-BE49-F238E27FC236}">
                <a16:creationId xmlns:a16="http://schemas.microsoft.com/office/drawing/2014/main" id="{71D99A84-9C23-D54C-B543-C32F55000D4D}"/>
              </a:ext>
            </a:extLst>
          </p:cNvPr>
          <p:cNvSpPr/>
          <p:nvPr/>
        </p:nvSpPr>
        <p:spPr>
          <a:xfrm>
            <a:off x="8004313" y="4631938"/>
            <a:ext cx="2902068" cy="234176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D4593D7-8B8F-F748-AC68-657A02C6369B}"/>
              </a:ext>
            </a:extLst>
          </p:cNvPr>
          <p:cNvSpPr/>
          <p:nvPr/>
        </p:nvSpPr>
        <p:spPr>
          <a:xfrm>
            <a:off x="8004313" y="4947492"/>
            <a:ext cx="2196123" cy="234176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9403646-25EC-354F-A3F1-CC5859DA46E6}"/>
              </a:ext>
            </a:extLst>
          </p:cNvPr>
          <p:cNvSpPr/>
          <p:nvPr/>
        </p:nvSpPr>
        <p:spPr>
          <a:xfrm>
            <a:off x="8004313" y="5279506"/>
            <a:ext cx="1383323" cy="234176"/>
          </a:xfrm>
          <a:prstGeom prst="rect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F47B95D-3E56-B34B-B1DD-755A0660390D}"/>
              </a:ext>
            </a:extLst>
          </p:cNvPr>
          <p:cNvSpPr txBox="1"/>
          <p:nvPr/>
        </p:nvSpPr>
        <p:spPr>
          <a:xfrm>
            <a:off x="10918903" y="4585033"/>
            <a:ext cx="402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1.0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2FC918A-6B9B-834F-8FB3-19D5CE04F658}"/>
              </a:ext>
            </a:extLst>
          </p:cNvPr>
          <p:cNvSpPr txBox="1"/>
          <p:nvPr/>
        </p:nvSpPr>
        <p:spPr>
          <a:xfrm>
            <a:off x="10262411" y="4909748"/>
            <a:ext cx="402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0.7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021E6CD-E564-984F-9DA5-383E1578F1EF}"/>
              </a:ext>
            </a:extLst>
          </p:cNvPr>
          <p:cNvSpPr txBox="1"/>
          <p:nvPr/>
        </p:nvSpPr>
        <p:spPr>
          <a:xfrm>
            <a:off x="9433980" y="5239040"/>
            <a:ext cx="40247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0.5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83" name="Triangle 82">
            <a:extLst>
              <a:ext uri="{FF2B5EF4-FFF2-40B4-BE49-F238E27FC236}">
                <a16:creationId xmlns:a16="http://schemas.microsoft.com/office/drawing/2014/main" id="{398D70B3-1EBC-AE4A-963B-30DC32C8BB5D}"/>
              </a:ext>
            </a:extLst>
          </p:cNvPr>
          <p:cNvSpPr/>
          <p:nvPr/>
        </p:nvSpPr>
        <p:spPr>
          <a:xfrm rot="10800000">
            <a:off x="9259489" y="417154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F9F4E63-20BD-7A45-BC16-F4196A7192D7}"/>
              </a:ext>
            </a:extLst>
          </p:cNvPr>
          <p:cNvSpPr txBox="1"/>
          <p:nvPr/>
        </p:nvSpPr>
        <p:spPr>
          <a:xfrm>
            <a:off x="7929824" y="4266998"/>
            <a:ext cx="296363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Associated Loss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5C3C796-BBBA-074A-9330-B67D0CD6FDED}"/>
              </a:ext>
            </a:extLst>
          </p:cNvPr>
          <p:cNvCxnSpPr>
            <a:cxnSpLocks/>
          </p:cNvCxnSpPr>
          <p:nvPr/>
        </p:nvCxnSpPr>
        <p:spPr>
          <a:xfrm flipH="1">
            <a:off x="7853190" y="4622997"/>
            <a:ext cx="11845" cy="878393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Rectangle 227">
            <a:extLst>
              <a:ext uri="{FF2B5EF4-FFF2-40B4-BE49-F238E27FC236}">
                <a16:creationId xmlns:a16="http://schemas.microsoft.com/office/drawing/2014/main" id="{8B3E5B93-CE67-B844-8885-D4C822D0E055}"/>
              </a:ext>
            </a:extLst>
          </p:cNvPr>
          <p:cNvSpPr/>
          <p:nvPr/>
        </p:nvSpPr>
        <p:spPr>
          <a:xfrm>
            <a:off x="4040754" y="2750246"/>
            <a:ext cx="3668400" cy="1192166"/>
          </a:xfrm>
          <a:prstGeom prst="rect">
            <a:avLst/>
          </a:prstGeom>
          <a:noFill/>
          <a:ln>
            <a:solidFill>
              <a:srgbClr val="6EB1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6EB1B4"/>
                </a:solidFill>
                <a:latin typeface="Gill Sans MT" panose="020B0502020104020203" pitchFamily="34" charset="77"/>
              </a:rPr>
              <a:t>Standard loss only comparing if predicted labels </a:t>
            </a:r>
            <a:r>
              <a:rPr lang="en-US" sz="1600" b="1">
                <a:solidFill>
                  <a:srgbClr val="6EB1B4"/>
                </a:solidFill>
                <a:latin typeface="Gill Sans MT" panose="020B0502020104020203" pitchFamily="34" charset="77"/>
              </a:rPr>
              <a:t>MATCH</a:t>
            </a:r>
            <a:r>
              <a:rPr lang="en-US" sz="1600">
                <a:solidFill>
                  <a:srgbClr val="6EB1B4"/>
                </a:solidFill>
                <a:latin typeface="Gill Sans MT" panose="020B0502020104020203" pitchFamily="34" charset="77"/>
              </a:rPr>
              <a:t> true labels</a:t>
            </a:r>
          </a:p>
        </p:txBody>
      </p:sp>
      <p:sp>
        <p:nvSpPr>
          <p:cNvPr id="229" name="Rectangle 228">
            <a:extLst>
              <a:ext uri="{FF2B5EF4-FFF2-40B4-BE49-F238E27FC236}">
                <a16:creationId xmlns:a16="http://schemas.microsoft.com/office/drawing/2014/main" id="{4548E42D-5FC9-E84D-A6D3-5148F95D0B48}"/>
              </a:ext>
            </a:extLst>
          </p:cNvPr>
          <p:cNvSpPr/>
          <p:nvPr/>
        </p:nvSpPr>
        <p:spPr>
          <a:xfrm>
            <a:off x="7848599" y="2750246"/>
            <a:ext cx="3668400" cy="1192166"/>
          </a:xfrm>
          <a:prstGeom prst="rect">
            <a:avLst/>
          </a:prstGeom>
          <a:noFill/>
          <a:ln>
            <a:solidFill>
              <a:srgbClr val="0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08080"/>
                </a:solidFill>
                <a:latin typeface="Gill Sans MT" panose="020B0502020104020203" pitchFamily="34" charset="77"/>
              </a:rPr>
              <a:t>Custom loss comparing </a:t>
            </a:r>
            <a:r>
              <a:rPr lang="en-US" sz="1600" b="1">
                <a:solidFill>
                  <a:srgbClr val="008080"/>
                </a:solidFill>
                <a:latin typeface="Gill Sans MT" panose="020B0502020104020203" pitchFamily="34" charset="77"/>
              </a:rPr>
              <a:t>HOW FAR </a:t>
            </a:r>
            <a:r>
              <a:rPr lang="en-US" sz="1600">
                <a:solidFill>
                  <a:srgbClr val="008080"/>
                </a:solidFill>
                <a:latin typeface="Gill Sans MT" panose="020B0502020104020203" pitchFamily="34" charset="77"/>
              </a:rPr>
              <a:t>the predicted labels are from the true labels based on expert knowledge</a:t>
            </a:r>
          </a:p>
        </p:txBody>
      </p:sp>
      <p:sp>
        <p:nvSpPr>
          <p:cNvPr id="230" name="Triangle 229">
            <a:extLst>
              <a:ext uri="{FF2B5EF4-FFF2-40B4-BE49-F238E27FC236}">
                <a16:creationId xmlns:a16="http://schemas.microsoft.com/office/drawing/2014/main" id="{06DDE0CF-4DE5-9E46-8034-210ABBE984C8}"/>
              </a:ext>
            </a:extLst>
          </p:cNvPr>
          <p:cNvSpPr/>
          <p:nvPr/>
        </p:nvSpPr>
        <p:spPr>
          <a:xfrm rot="10800000">
            <a:off x="5441201" y="4029635"/>
            <a:ext cx="867507" cy="174796"/>
          </a:xfrm>
          <a:prstGeom prst="triangle">
            <a:avLst/>
          </a:prstGeom>
          <a:solidFill>
            <a:srgbClr val="6EB1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1" name="Triangle 230">
            <a:extLst>
              <a:ext uri="{FF2B5EF4-FFF2-40B4-BE49-F238E27FC236}">
                <a16:creationId xmlns:a16="http://schemas.microsoft.com/office/drawing/2014/main" id="{02A26935-CCE9-FA42-98EF-0C411A2C5364}"/>
              </a:ext>
            </a:extLst>
          </p:cNvPr>
          <p:cNvSpPr/>
          <p:nvPr/>
        </p:nvSpPr>
        <p:spPr>
          <a:xfrm rot="10800000">
            <a:off x="9249046" y="4029635"/>
            <a:ext cx="867507" cy="174796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5" name="Picture 234">
            <a:extLst>
              <a:ext uri="{FF2B5EF4-FFF2-40B4-BE49-F238E27FC236}">
                <a16:creationId xmlns:a16="http://schemas.microsoft.com/office/drawing/2014/main" id="{DFB403E1-C173-AD49-A80D-7AC49BFE054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860" y="2668250"/>
            <a:ext cx="690254" cy="1477113"/>
          </a:xfrm>
          <a:prstGeom prst="rect">
            <a:avLst/>
          </a:prstGeom>
        </p:spPr>
      </p:pic>
      <p:sp>
        <p:nvSpPr>
          <p:cNvPr id="236" name="TextBox 235">
            <a:extLst>
              <a:ext uri="{FF2B5EF4-FFF2-40B4-BE49-F238E27FC236}">
                <a16:creationId xmlns:a16="http://schemas.microsoft.com/office/drawing/2014/main" id="{5CA61009-006D-1F44-811F-39D7EB0E59E5}"/>
              </a:ext>
            </a:extLst>
          </p:cNvPr>
          <p:cNvSpPr txBox="1"/>
          <p:nvPr/>
        </p:nvSpPr>
        <p:spPr>
          <a:xfrm>
            <a:off x="1360640" y="2730398"/>
            <a:ext cx="1898126" cy="276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rgbClr val="DDFAF5"/>
              </a:gs>
              <a:gs pos="100000">
                <a:srgbClr val="BAF4EB"/>
              </a:gs>
            </a:gsLst>
            <a:lin ang="0" scaled="0"/>
          </a:gra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Example</a:t>
            </a: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46E3DC2A-CF8A-6D44-97EE-DECD91710613}"/>
              </a:ext>
            </a:extLst>
          </p:cNvPr>
          <p:cNvSpPr txBox="1"/>
          <p:nvPr/>
        </p:nvSpPr>
        <p:spPr>
          <a:xfrm>
            <a:off x="2015695" y="3305580"/>
            <a:ext cx="1781797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True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Plastic - Bottle</a:t>
            </a:r>
          </a:p>
        </p:txBody>
      </p:sp>
    </p:spTree>
    <p:extLst>
      <p:ext uri="{BB962C8B-B14F-4D97-AF65-F5344CB8AC3E}">
        <p14:creationId xmlns:p14="http://schemas.microsoft.com/office/powerpoint/2010/main" val="191366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35AF6-0194-934F-B5C8-3CC770E6B85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9582" y="4521199"/>
            <a:ext cx="1127063" cy="11270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3508737-5527-584C-8D6A-EEE06097BF5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37860" y="2668250"/>
            <a:ext cx="690254" cy="147711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9909683-ED16-B648-907F-6E98A76016F7}"/>
              </a:ext>
            </a:extLst>
          </p:cNvPr>
          <p:cNvSpPr txBox="1"/>
          <p:nvPr/>
        </p:nvSpPr>
        <p:spPr>
          <a:xfrm>
            <a:off x="1360640" y="2730398"/>
            <a:ext cx="1898126" cy="276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rgbClr val="DDFAF5"/>
              </a:gs>
              <a:gs pos="100000">
                <a:srgbClr val="BAF4EB"/>
              </a:gs>
            </a:gsLst>
            <a:lin ang="0" scaled="0"/>
          </a:gra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1</a:t>
            </a:r>
            <a:r>
              <a:rPr lang="en-US" baseline="30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st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Example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A177F2F-920C-9143-A731-717B5AA408E5}"/>
              </a:ext>
            </a:extLst>
          </p:cNvPr>
          <p:cNvSpPr/>
          <p:nvPr/>
        </p:nvSpPr>
        <p:spPr>
          <a:xfrm>
            <a:off x="688931" y="1891429"/>
            <a:ext cx="10960273" cy="4464765"/>
          </a:xfrm>
          <a:prstGeom prst="roundRect">
            <a:avLst>
              <a:gd name="adj" fmla="val 0"/>
            </a:avLst>
          </a:prstGeom>
          <a:noFill/>
          <a:ln>
            <a:solidFill>
              <a:srgbClr val="0080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891648" y="1764284"/>
            <a:ext cx="5213317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2ND REASON</a:t>
            </a: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  <a:sym typeface="Wingdings" pitchFamily="2" charset="2"/>
              </a:rPr>
              <a:t>:</a:t>
            </a:r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COUNTER CLASS IMBALANCE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Creating a custom loss function (2/4)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Why would we even need a custom loss?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9379D4-4806-AB48-9B45-0909E23FA418}"/>
              </a:ext>
            </a:extLst>
          </p:cNvPr>
          <p:cNvCxnSpPr>
            <a:cxnSpLocks/>
          </p:cNvCxnSpPr>
          <p:nvPr/>
        </p:nvCxnSpPr>
        <p:spPr>
          <a:xfrm>
            <a:off x="925402" y="2555170"/>
            <a:ext cx="2997241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F27CFF1-70FD-4240-B5CB-A416EAD284FC}"/>
              </a:ext>
            </a:extLst>
          </p:cNvPr>
          <p:cNvSpPr txBox="1"/>
          <p:nvPr/>
        </p:nvSpPr>
        <p:spPr>
          <a:xfrm>
            <a:off x="1238236" y="2192098"/>
            <a:ext cx="237157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Example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1041172" y="1840266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90785C6-3948-784B-A488-B57391416FDA}"/>
              </a:ext>
            </a:extLst>
          </p:cNvPr>
          <p:cNvGrpSpPr/>
          <p:nvPr/>
        </p:nvGrpSpPr>
        <p:grpSpPr>
          <a:xfrm>
            <a:off x="7819081" y="2192098"/>
            <a:ext cx="3670554" cy="376325"/>
            <a:chOff x="7819081" y="2192098"/>
            <a:chExt cx="3670554" cy="37632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9DD78B-8EF5-0249-A69D-ECC068E0044D}"/>
                </a:ext>
              </a:extLst>
            </p:cNvPr>
            <p:cNvCxnSpPr>
              <a:cxnSpLocks/>
            </p:cNvCxnSpPr>
            <p:nvPr/>
          </p:nvCxnSpPr>
          <p:spPr>
            <a:xfrm>
              <a:off x="7819081" y="2568423"/>
              <a:ext cx="3670554" cy="0"/>
            </a:xfrm>
            <a:prstGeom prst="line">
              <a:avLst/>
            </a:prstGeom>
            <a:ln w="28575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345C1D-BE27-DA4B-AD83-5E2D674E0F51}"/>
                </a:ext>
              </a:extLst>
            </p:cNvPr>
            <p:cNvSpPr txBox="1"/>
            <p:nvPr/>
          </p:nvSpPr>
          <p:spPr>
            <a:xfrm>
              <a:off x="8076077" y="2192098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008080"/>
                  </a:solidFill>
                  <a:latin typeface="Gill Sans MT" panose="020B0502020104020203" pitchFamily="34" charset="77"/>
                </a:rPr>
                <a:t>Network with Custom Loss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A84CA3E-51DB-FA47-8126-928CF0BFAEE3}"/>
              </a:ext>
            </a:extLst>
          </p:cNvPr>
          <p:cNvSpPr txBox="1"/>
          <p:nvPr/>
        </p:nvSpPr>
        <p:spPr>
          <a:xfrm>
            <a:off x="2015695" y="3305580"/>
            <a:ext cx="1781797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True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Plastic - Bottle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C9C652-ABDB-234D-9348-64E3507A1074}"/>
              </a:ext>
            </a:extLst>
          </p:cNvPr>
          <p:cNvSpPr/>
          <p:nvPr/>
        </p:nvSpPr>
        <p:spPr>
          <a:xfrm>
            <a:off x="4075183" y="5681466"/>
            <a:ext cx="3672000" cy="612000"/>
          </a:xfrm>
          <a:prstGeom prst="rect">
            <a:avLst/>
          </a:prstGeom>
          <a:gradFill>
            <a:gsLst>
              <a:gs pos="0">
                <a:srgbClr val="008080">
                  <a:alpha val="63000"/>
                </a:srgbClr>
              </a:gs>
              <a:gs pos="100000">
                <a:srgbClr val="044140">
                  <a:alpha val="63000"/>
                </a:srgbClr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Learning biased by </a:t>
            </a:r>
            <a:endParaRPr lang="en-GB" sz="1600">
              <a:solidFill>
                <a:schemeClr val="bg1"/>
              </a:solidFill>
              <a:latin typeface="Gill Sans MT"/>
              <a:cs typeface="Gill Sans Light" panose="020B0302020104020203" pitchFamily="34" charset="-79"/>
            </a:endParaRPr>
          </a:p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class imbalance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D538A1D9-3CC4-F343-94F7-35DB40E3C96E}"/>
              </a:ext>
            </a:extLst>
          </p:cNvPr>
          <p:cNvSpPr/>
          <p:nvPr/>
        </p:nvSpPr>
        <p:spPr>
          <a:xfrm>
            <a:off x="7819081" y="5668213"/>
            <a:ext cx="3672000" cy="612000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Learning unbiased thanks </a:t>
            </a:r>
            <a:br>
              <a:rPr lang="en-GB" sz="1600">
                <a:latin typeface="Gill Sans MT"/>
                <a:cs typeface="Gill Sans Light" panose="020B0302020104020203" pitchFamily="34" charset="-79"/>
              </a:rPr>
            </a:br>
            <a:r>
              <a:rPr lang="en-GB" sz="1600">
                <a:solidFill>
                  <a:schemeClr val="bg1"/>
                </a:solidFill>
                <a:latin typeface="Gill Sans MT"/>
                <a:cs typeface="Gill Sans Light"/>
              </a:rPr>
              <a:t>to differentiated loss</a:t>
            </a:r>
          </a:p>
        </p:txBody>
      </p:sp>
      <p:sp>
        <p:nvSpPr>
          <p:cNvPr id="54" name="Triangle 53">
            <a:extLst>
              <a:ext uri="{FF2B5EF4-FFF2-40B4-BE49-F238E27FC236}">
                <a16:creationId xmlns:a16="http://schemas.microsoft.com/office/drawing/2014/main" id="{FFB9BB26-BE62-704F-9AF1-57CBB1054583}"/>
              </a:ext>
            </a:extLst>
          </p:cNvPr>
          <p:cNvSpPr/>
          <p:nvPr/>
        </p:nvSpPr>
        <p:spPr>
          <a:xfrm rot="10800000">
            <a:off x="9221328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Triangle 56">
            <a:extLst>
              <a:ext uri="{FF2B5EF4-FFF2-40B4-BE49-F238E27FC236}">
                <a16:creationId xmlns:a16="http://schemas.microsoft.com/office/drawing/2014/main" id="{89241148-9ED4-FF4A-AF67-E8F44B74A933}"/>
              </a:ext>
            </a:extLst>
          </p:cNvPr>
          <p:cNvSpPr/>
          <p:nvPr/>
        </p:nvSpPr>
        <p:spPr>
          <a:xfrm rot="10800000">
            <a:off x="5477430" y="5576275"/>
            <a:ext cx="867507" cy="17479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432EEC-435D-344A-96EE-979A37DA5184}"/>
              </a:ext>
            </a:extLst>
          </p:cNvPr>
          <p:cNvGrpSpPr/>
          <p:nvPr/>
        </p:nvGrpSpPr>
        <p:grpSpPr>
          <a:xfrm>
            <a:off x="4038600" y="2192098"/>
            <a:ext cx="3670554" cy="376325"/>
            <a:chOff x="7819081" y="2192098"/>
            <a:chExt cx="3670554" cy="376325"/>
          </a:xfrm>
        </p:grpSpPr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F3766C90-7B62-104F-AB86-6D95A2E229E0}"/>
                </a:ext>
              </a:extLst>
            </p:cNvPr>
            <p:cNvCxnSpPr>
              <a:cxnSpLocks/>
            </p:cNvCxnSpPr>
            <p:nvPr/>
          </p:nvCxnSpPr>
          <p:spPr>
            <a:xfrm>
              <a:off x="7819081" y="2568423"/>
              <a:ext cx="3670554" cy="0"/>
            </a:xfrm>
            <a:prstGeom prst="line">
              <a:avLst/>
            </a:prstGeom>
            <a:ln w="28575">
              <a:solidFill>
                <a:srgbClr val="6EB1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8ECAABD8-95AB-9244-BAA2-7E7F1888732E}"/>
                </a:ext>
              </a:extLst>
            </p:cNvPr>
            <p:cNvSpPr txBox="1"/>
            <p:nvPr/>
          </p:nvSpPr>
          <p:spPr>
            <a:xfrm>
              <a:off x="8076077" y="2192098"/>
              <a:ext cx="3156562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>
                  <a:solidFill>
                    <a:srgbClr val="6EB1B4"/>
                  </a:solidFill>
                  <a:latin typeface="Gill Sans MT" panose="020B0502020104020203" pitchFamily="34" charset="77"/>
                </a:rPr>
                <a:t>Network with General Loss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9E9A5CF2-5F3E-2F41-80F5-9C63C262BC78}"/>
              </a:ext>
            </a:extLst>
          </p:cNvPr>
          <p:cNvSpPr txBox="1"/>
          <p:nvPr/>
        </p:nvSpPr>
        <p:spPr>
          <a:xfrm>
            <a:off x="2015695" y="4876800"/>
            <a:ext cx="1781797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True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Cardboard –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D7410C7-0844-1347-8317-AFDB0B7423B0}"/>
              </a:ext>
            </a:extLst>
          </p:cNvPr>
          <p:cNvSpPr txBox="1"/>
          <p:nvPr/>
        </p:nvSpPr>
        <p:spPr>
          <a:xfrm>
            <a:off x="4141470" y="3305580"/>
            <a:ext cx="1781797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6EB1B4"/>
                </a:solidFill>
                <a:latin typeface="Gill Sans MT" panose="020B0502020104020203" pitchFamily="34" charset="77"/>
              </a:rPr>
              <a:t>Predicted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Plastic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8DDEBE7-2919-BA43-9308-0F0A25BBC764}"/>
              </a:ext>
            </a:extLst>
          </p:cNvPr>
          <p:cNvSpPr txBox="1"/>
          <p:nvPr/>
        </p:nvSpPr>
        <p:spPr>
          <a:xfrm>
            <a:off x="4141470" y="4800600"/>
            <a:ext cx="1781797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6EB1B4"/>
                </a:solidFill>
                <a:latin typeface="Gill Sans MT" panose="020B0502020104020203" pitchFamily="34" charset="77"/>
              </a:rPr>
              <a:t>Predicted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None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6348ECB-C41C-DB40-AC32-3578C7B1AD63}"/>
              </a:ext>
            </a:extLst>
          </p:cNvPr>
          <p:cNvSpPr txBox="1"/>
          <p:nvPr/>
        </p:nvSpPr>
        <p:spPr>
          <a:xfrm>
            <a:off x="8077202" y="3305580"/>
            <a:ext cx="1781797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Predicted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Plastic – Bottle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DD14F5-1D87-6F47-99A6-6E6DF7D83E33}"/>
              </a:ext>
            </a:extLst>
          </p:cNvPr>
          <p:cNvSpPr txBox="1"/>
          <p:nvPr/>
        </p:nvSpPr>
        <p:spPr>
          <a:xfrm>
            <a:off x="7533299" y="4800600"/>
            <a:ext cx="2869603" cy="55399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Predicted Labels</a:t>
            </a:r>
          </a:p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Cardboard – Box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B35E92-0BED-2347-BCD9-64447A610AE8}"/>
              </a:ext>
            </a:extLst>
          </p:cNvPr>
          <p:cNvSpPr txBox="1"/>
          <p:nvPr/>
        </p:nvSpPr>
        <p:spPr>
          <a:xfrm>
            <a:off x="1360640" y="4343400"/>
            <a:ext cx="1898126" cy="2769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0000">
                <a:srgbClr val="DDFAF5"/>
              </a:gs>
              <a:gs pos="100000">
                <a:srgbClr val="BAF4EB"/>
              </a:gs>
            </a:gsLst>
            <a:lin ang="0" scaled="0"/>
          </a:gra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2</a:t>
            </a:r>
            <a:r>
              <a:rPr lang="en-US" baseline="30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nd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 Example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3D51EF42-30B2-AC43-86B8-76AE6D67D565}"/>
              </a:ext>
            </a:extLst>
          </p:cNvPr>
          <p:cNvSpPr/>
          <p:nvPr/>
        </p:nvSpPr>
        <p:spPr>
          <a:xfrm>
            <a:off x="6000750" y="3326130"/>
            <a:ext cx="182880" cy="2057400"/>
          </a:xfrm>
          <a:prstGeom prst="rightBrace">
            <a:avLst>
              <a:gd name="adj1" fmla="val 8333"/>
              <a:gd name="adj2" fmla="val 5055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1F4450-E64E-2444-8D04-6E3302DDB650}"/>
              </a:ext>
            </a:extLst>
          </p:cNvPr>
          <p:cNvSpPr txBox="1"/>
          <p:nvPr/>
        </p:nvSpPr>
        <p:spPr>
          <a:xfrm>
            <a:off x="6326871" y="3499022"/>
            <a:ext cx="1272922" cy="17236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Network is incentivized to </a:t>
            </a:r>
            <a:r>
              <a:rPr lang="en-US" sz="1400">
                <a:solidFill>
                  <a:srgbClr val="008080"/>
                </a:solidFill>
                <a:latin typeface="Gill Sans MT" panose="020B0502020104020203" pitchFamily="34" charset="77"/>
              </a:rPr>
              <a:t>only discriminate plastic from non plastic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or</a:t>
            </a:r>
            <a:r>
              <a:rPr lang="en-US" sz="1400">
                <a:solidFill>
                  <a:srgbClr val="008080"/>
                </a:solidFill>
                <a:latin typeface="Gill Sans MT" panose="020B0502020104020203" pitchFamily="34" charset="77"/>
              </a:rPr>
              <a:t>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even to </a:t>
            </a:r>
            <a:r>
              <a:rPr lang="en-US" sz="1400">
                <a:solidFill>
                  <a:srgbClr val="008080"/>
                </a:solidFill>
                <a:latin typeface="Gill Sans MT" panose="020B0502020104020203" pitchFamily="34" charset="77"/>
              </a:rPr>
              <a:t>predict impute with plastic everywhere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4D46E8-1B57-C642-ABD2-2A142EBA81B7}"/>
              </a:ext>
            </a:extLst>
          </p:cNvPr>
          <p:cNvSpPr/>
          <p:nvPr/>
        </p:nvSpPr>
        <p:spPr>
          <a:xfrm>
            <a:off x="4027990" y="2703742"/>
            <a:ext cx="7477245" cy="368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IMABALANCED DATA WHERE </a:t>
            </a:r>
            <a:r>
              <a:rPr lang="en-GB" sz="1400">
                <a:solidFill>
                  <a:srgbClr val="008080"/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PLASTIC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 IS OVERWHELMING OTHER LABELS</a:t>
            </a:r>
          </a:p>
        </p:txBody>
      </p:sp>
      <p:sp>
        <p:nvSpPr>
          <p:cNvPr id="35" name="Right Brace 34">
            <a:extLst>
              <a:ext uri="{FF2B5EF4-FFF2-40B4-BE49-F238E27FC236}">
                <a16:creationId xmlns:a16="http://schemas.microsoft.com/office/drawing/2014/main" id="{4D019B15-48C4-B247-85A4-53BA6AD5B91F}"/>
              </a:ext>
            </a:extLst>
          </p:cNvPr>
          <p:cNvSpPr/>
          <p:nvPr/>
        </p:nvSpPr>
        <p:spPr>
          <a:xfrm>
            <a:off x="9899294" y="3326130"/>
            <a:ext cx="182880" cy="2057400"/>
          </a:xfrm>
          <a:prstGeom prst="rightBrace">
            <a:avLst>
              <a:gd name="adj1" fmla="val 8333"/>
              <a:gd name="adj2" fmla="val 50556"/>
            </a:avLst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E0D0CC-6A72-BD41-BC66-F21AC7786728}"/>
              </a:ext>
            </a:extLst>
          </p:cNvPr>
          <p:cNvSpPr txBox="1"/>
          <p:nvPr/>
        </p:nvSpPr>
        <p:spPr>
          <a:xfrm>
            <a:off x="10225415" y="3915711"/>
            <a:ext cx="1272922" cy="92250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Gill Sans MT" panose="020B0502020104020203" pitchFamily="34" charset="77"/>
              </a:rPr>
              <a:t>Network is incentivized to </a:t>
            </a:r>
            <a:r>
              <a:rPr lang="en-US" sz="1400">
                <a:solidFill>
                  <a:srgbClr val="008080"/>
                </a:solidFill>
                <a:latin typeface="Gill Sans MT" panose="020B0502020104020203" pitchFamily="34" charset="77"/>
              </a:rPr>
              <a:t>discriminate all labels properly</a:t>
            </a:r>
            <a:endParaRPr lang="en-US" sz="140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0752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Creating a custom loss function (3/4)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How did we build our custom loss?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ECD480-2433-1241-8EE0-216897CE78D2}"/>
              </a:ext>
            </a:extLst>
          </p:cNvPr>
          <p:cNvSpPr txBox="1"/>
          <p:nvPr/>
        </p:nvSpPr>
        <p:spPr>
          <a:xfrm>
            <a:off x="491597" y="1811597"/>
            <a:ext cx="1115453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CREATE AN ACYCLIC WEIGHTED GRAPH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TO REPRESENT THE RELATIONSHIPS BETWEEN THE LABELS</a:t>
            </a: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B94AC1C3-29FC-B443-99DA-60A9C8CBBD88}"/>
              </a:ext>
            </a:extLst>
          </p:cNvPr>
          <p:cNvSpPr/>
          <p:nvPr/>
        </p:nvSpPr>
        <p:spPr>
          <a:xfrm rot="5400000">
            <a:off x="641122" y="1887579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AB6E677-A04A-9C41-BEA2-28664412C704}"/>
              </a:ext>
            </a:extLst>
          </p:cNvPr>
          <p:cNvCxnSpPr>
            <a:cxnSpLocks/>
          </p:cNvCxnSpPr>
          <p:nvPr/>
        </p:nvCxnSpPr>
        <p:spPr>
          <a:xfrm>
            <a:off x="7775666" y="2550502"/>
            <a:ext cx="617220" cy="0"/>
          </a:xfrm>
          <a:prstGeom prst="line">
            <a:avLst/>
          </a:prstGeom>
          <a:ln w="57150">
            <a:solidFill>
              <a:srgbClr val="00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1E759EF-C48F-0948-857B-4891E16A31ED}"/>
              </a:ext>
            </a:extLst>
          </p:cNvPr>
          <p:cNvSpPr txBox="1"/>
          <p:nvPr/>
        </p:nvSpPr>
        <p:spPr>
          <a:xfrm>
            <a:off x="8018811" y="2437021"/>
            <a:ext cx="3443614" cy="2462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39750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INTERBIN DISTANCE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5184ECB-D6A0-574B-9EA5-530E7122BAFA}"/>
              </a:ext>
            </a:extLst>
          </p:cNvPr>
          <p:cNvGrpSpPr/>
          <p:nvPr/>
        </p:nvGrpSpPr>
        <p:grpSpPr>
          <a:xfrm>
            <a:off x="558074" y="2506436"/>
            <a:ext cx="6549582" cy="3910330"/>
            <a:chOff x="584200" y="2388870"/>
            <a:chExt cx="6549582" cy="391033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4A02F3B-2E2C-5D4C-99F0-E71646C44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200" y="2388870"/>
              <a:ext cx="6549582" cy="3910330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EB66029-4DA6-F547-B151-F6A62538E58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20" y="3509010"/>
              <a:ext cx="2663190" cy="765810"/>
            </a:xfrm>
            <a:prstGeom prst="line">
              <a:avLst/>
            </a:prstGeom>
            <a:ln w="57150">
              <a:solidFill>
                <a:srgbClr val="0077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8CB9EC-ABA1-3A4E-8958-32E2F5A96B85}"/>
                </a:ext>
              </a:extLst>
            </p:cNvPr>
            <p:cNvCxnSpPr/>
            <p:nvPr/>
          </p:nvCxnSpPr>
          <p:spPr>
            <a:xfrm>
              <a:off x="3079531" y="3268717"/>
              <a:ext cx="714703" cy="977462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033699-5719-9547-A961-E0B9ADAF4C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2" y="4380168"/>
              <a:ext cx="415636" cy="569102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D0F679F-E410-5040-BE83-3DCECA2DED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7800" y="4392958"/>
              <a:ext cx="569101" cy="971948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454E34A-A2EA-C440-9156-03DC0D2D32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872" y="2913133"/>
              <a:ext cx="467615" cy="490558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E1F887-3A6C-D240-BF12-DC52BE0B65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0775" y="4215951"/>
              <a:ext cx="1385625" cy="81168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8B6D364-CBEA-324A-94B1-592E2CBB7556}"/>
              </a:ext>
            </a:extLst>
          </p:cNvPr>
          <p:cNvCxnSpPr>
            <a:cxnSpLocks/>
          </p:cNvCxnSpPr>
          <p:nvPr/>
        </p:nvCxnSpPr>
        <p:spPr>
          <a:xfrm>
            <a:off x="7775666" y="3116478"/>
            <a:ext cx="617220" cy="0"/>
          </a:xfrm>
          <a:prstGeom prst="line">
            <a:avLst/>
          </a:prstGeom>
          <a:ln w="38100">
            <a:solidFill>
              <a:srgbClr val="BAF4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76F95B4-CF3D-5143-BE81-D3D49DAFEF10}"/>
              </a:ext>
            </a:extLst>
          </p:cNvPr>
          <p:cNvSpPr txBox="1"/>
          <p:nvPr/>
        </p:nvSpPr>
        <p:spPr>
          <a:xfrm>
            <a:off x="8018811" y="3002997"/>
            <a:ext cx="3443614" cy="492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39750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MATERIAL-TO-BIN DISTANCE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F2F4AED-EF2B-DC45-A51A-418E25250FB3}"/>
              </a:ext>
            </a:extLst>
          </p:cNvPr>
          <p:cNvCxnSpPr>
            <a:cxnSpLocks/>
          </p:cNvCxnSpPr>
          <p:nvPr/>
        </p:nvCxnSpPr>
        <p:spPr>
          <a:xfrm>
            <a:off x="7775666" y="3737775"/>
            <a:ext cx="61722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BA0A98D-A691-6346-87D9-4EDECF90DC37}"/>
              </a:ext>
            </a:extLst>
          </p:cNvPr>
          <p:cNvSpPr txBox="1"/>
          <p:nvPr/>
        </p:nvSpPr>
        <p:spPr>
          <a:xfrm>
            <a:off x="8018811" y="3624294"/>
            <a:ext cx="4552012" cy="49244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539750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CONTAINER-TO-MATERIAL </a:t>
            </a:r>
          </a:p>
          <a:p>
            <a:pPr marL="539750"/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DISTANCE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CBEA1E4-0009-274A-AE58-89B4144DA8AB}"/>
              </a:ext>
            </a:extLst>
          </p:cNvPr>
          <p:cNvGrpSpPr/>
          <p:nvPr/>
        </p:nvGrpSpPr>
        <p:grpSpPr>
          <a:xfrm>
            <a:off x="7293755" y="5078398"/>
            <a:ext cx="3672000" cy="894590"/>
            <a:chOff x="7779892" y="5066824"/>
            <a:chExt cx="3672000" cy="89459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C681F1-3B1E-1641-9136-A642465C4B74}"/>
                </a:ext>
              </a:extLst>
            </p:cNvPr>
            <p:cNvSpPr/>
            <p:nvPr/>
          </p:nvSpPr>
          <p:spPr>
            <a:xfrm>
              <a:off x="7779892" y="5180664"/>
              <a:ext cx="3672000" cy="780750"/>
            </a:xfrm>
            <a:prstGeom prst="rect">
              <a:avLst/>
            </a:prstGeom>
            <a:gradFill>
              <a:gsLst>
                <a:gs pos="0">
                  <a:srgbClr val="008080"/>
                </a:gs>
                <a:gs pos="100000">
                  <a:srgbClr val="044140"/>
                </a:gs>
              </a:gsLst>
              <a:lin ang="0" scaled="0"/>
            </a:gra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 sz="1600">
                  <a:solidFill>
                    <a:schemeClr val="bg1"/>
                  </a:solidFill>
                  <a:latin typeface="Gill Sans MT"/>
                  <a:cs typeface="Gill Sans Light"/>
                </a:rPr>
                <a:t>Derive of a Loss from the </a:t>
              </a:r>
            </a:p>
            <a:p>
              <a:pPr algn="ctr"/>
              <a:r>
                <a:rPr lang="en-GB" sz="1600">
                  <a:solidFill>
                    <a:schemeClr val="bg1"/>
                  </a:solidFill>
                  <a:latin typeface="Gill Sans MT"/>
                  <a:cs typeface="Gill Sans Light"/>
                </a:rPr>
                <a:t>Differentiated Distances</a:t>
              </a: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501539C5-281F-8249-BAA1-7123491464EE}"/>
                </a:ext>
              </a:extLst>
            </p:cNvPr>
            <p:cNvSpPr/>
            <p:nvPr/>
          </p:nvSpPr>
          <p:spPr>
            <a:xfrm rot="10800000">
              <a:off x="9182139" y="5066824"/>
              <a:ext cx="867507" cy="174796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02CDA1B-71CF-894F-8A2C-44E4047F2625}"/>
              </a:ext>
            </a:extLst>
          </p:cNvPr>
          <p:cNvSpPr txBox="1"/>
          <p:nvPr/>
        </p:nvSpPr>
        <p:spPr>
          <a:xfrm>
            <a:off x="7739684" y="4821570"/>
            <a:ext cx="282644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2700" algn="ctr"/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</a:rPr>
              <a:t>NEXT STEP</a:t>
            </a: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7E413470-B655-4C46-BB14-6B4E99405C80}"/>
              </a:ext>
            </a:extLst>
          </p:cNvPr>
          <p:cNvSpPr/>
          <p:nvPr/>
        </p:nvSpPr>
        <p:spPr>
          <a:xfrm rot="13182200">
            <a:off x="7493225" y="2411265"/>
            <a:ext cx="677290" cy="756970"/>
          </a:xfrm>
          <a:prstGeom prst="arc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B7C49C59-08F5-8E4B-BE81-8187E69B0357}"/>
              </a:ext>
            </a:extLst>
          </p:cNvPr>
          <p:cNvSpPr/>
          <p:nvPr/>
        </p:nvSpPr>
        <p:spPr>
          <a:xfrm rot="13182200">
            <a:off x="7493225" y="3095510"/>
            <a:ext cx="677290" cy="756970"/>
          </a:xfrm>
          <a:prstGeom prst="arc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AE85130A-359F-EE4E-A3B6-4A47DFF85C78}"/>
              </a:ext>
            </a:extLst>
          </p:cNvPr>
          <p:cNvSpPr/>
          <p:nvPr/>
        </p:nvSpPr>
        <p:spPr>
          <a:xfrm>
            <a:off x="6732184" y="2534194"/>
            <a:ext cx="600891" cy="604800"/>
          </a:xfrm>
          <a:prstGeom prst="ellipse">
            <a:avLst/>
          </a:prstGeom>
          <a:solidFill>
            <a:srgbClr val="3C8671">
              <a:alpha val="18824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rgbClr val="044140"/>
                </a:solidFill>
              </a:rPr>
              <a:t>÷</a:t>
            </a:r>
            <a:r>
              <a:rPr lang="fr-FR" b="1">
                <a:solidFill>
                  <a:srgbClr val="04414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2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40C3A26-0315-9640-9BFD-39CD8133E9B8}"/>
              </a:ext>
            </a:extLst>
          </p:cNvPr>
          <p:cNvSpPr/>
          <p:nvPr/>
        </p:nvSpPr>
        <p:spPr>
          <a:xfrm>
            <a:off x="6732184" y="3206931"/>
            <a:ext cx="600891" cy="604800"/>
          </a:xfrm>
          <a:prstGeom prst="ellipse">
            <a:avLst/>
          </a:prstGeom>
          <a:solidFill>
            <a:srgbClr val="BAF4EB">
              <a:alpha val="65098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FR" sz="1600">
                <a:solidFill>
                  <a:srgbClr val="044140"/>
                </a:solidFill>
              </a:rPr>
              <a:t>÷</a:t>
            </a:r>
            <a:r>
              <a:rPr lang="fr-FR" b="1">
                <a:solidFill>
                  <a:srgbClr val="04414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3836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CF37ABA-6EFF-804E-B15F-4B7D22CACFBD}"/>
              </a:ext>
            </a:extLst>
          </p:cNvPr>
          <p:cNvSpPr txBox="1"/>
          <p:nvPr/>
        </p:nvSpPr>
        <p:spPr>
          <a:xfrm>
            <a:off x="491597" y="1811597"/>
            <a:ext cx="11154533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539750"/>
            <a:r>
              <a:rPr lang="en-US">
                <a:solidFill>
                  <a:srgbClr val="008080"/>
                </a:solidFill>
                <a:latin typeface="Gill Sans MT" panose="020B0502020104020203" pitchFamily="34" charset="77"/>
              </a:rPr>
              <a:t>MATRIX MULTIPLICATION 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BASED ON THE OUTPUT FROM THE UNDERLYING ACYCLIC GRAPH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Creating a custom loss function (4/4)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A6B45C-590F-A349-810D-F607E679C841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How did we implement our custom loss?</a:t>
            </a: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BCFB4BE-3C80-1B4D-9D85-CD785B9FA0B1}"/>
              </a:ext>
            </a:extLst>
          </p:cNvPr>
          <p:cNvSpPr/>
          <p:nvPr/>
        </p:nvSpPr>
        <p:spPr>
          <a:xfrm rot="5400000">
            <a:off x="641122" y="1887579"/>
            <a:ext cx="255494" cy="106617"/>
          </a:xfrm>
          <a:prstGeom prst="triangle">
            <a:avLst/>
          </a:prstGeom>
          <a:solidFill>
            <a:srgbClr val="0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2E3D8D3-8DF6-0543-84C5-4C5E6605432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27047" y="2837744"/>
            <a:ext cx="3192486" cy="160675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9CE5D066-1F94-EE4B-B144-96AFE9B36AAD}"/>
              </a:ext>
            </a:extLst>
          </p:cNvPr>
          <p:cNvGrpSpPr/>
          <p:nvPr/>
        </p:nvGrpSpPr>
        <p:grpSpPr>
          <a:xfrm>
            <a:off x="1049289" y="2759656"/>
            <a:ext cx="2935143" cy="1752383"/>
            <a:chOff x="584200" y="2388870"/>
            <a:chExt cx="6549582" cy="3910330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24D3169-EF95-D74B-AF5F-35554BDBC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4200" y="2388870"/>
              <a:ext cx="6549582" cy="3910330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45B648D-A7CF-4045-9D4D-626EC9157D26}"/>
                </a:ext>
              </a:extLst>
            </p:cNvPr>
            <p:cNvCxnSpPr>
              <a:cxnSpLocks/>
            </p:cNvCxnSpPr>
            <p:nvPr/>
          </p:nvCxnSpPr>
          <p:spPr>
            <a:xfrm>
              <a:off x="1074420" y="3509010"/>
              <a:ext cx="2663190" cy="765810"/>
            </a:xfrm>
            <a:prstGeom prst="line">
              <a:avLst/>
            </a:prstGeom>
            <a:ln w="57150">
              <a:solidFill>
                <a:srgbClr val="00777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B851833-3023-5F44-82F7-0BAE43BA71D9}"/>
                </a:ext>
              </a:extLst>
            </p:cNvPr>
            <p:cNvCxnSpPr/>
            <p:nvPr/>
          </p:nvCxnSpPr>
          <p:spPr>
            <a:xfrm>
              <a:off x="3079531" y="3268717"/>
              <a:ext cx="714703" cy="977462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408634C-21AC-CD4A-A6C1-CC6729DAC1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9852" y="4380168"/>
              <a:ext cx="415636" cy="569102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EBBAEF4-8293-0C4C-978A-D6B45D51F26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87800" y="4392958"/>
              <a:ext cx="569101" cy="971948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53265F0-BE6E-BE49-8F3A-217ED0813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9872" y="2913133"/>
              <a:ext cx="467615" cy="490558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61B46CC2-86E9-E045-BFC6-C8DE9DFC42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00775" y="4215951"/>
              <a:ext cx="1385625" cy="81168"/>
            </a:xfrm>
            <a:prstGeom prst="line">
              <a:avLst/>
            </a:prstGeom>
            <a:ln w="38100">
              <a:solidFill>
                <a:srgbClr val="BAF4E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6A6168C-597A-3544-A754-6B7B9F7304B6}"/>
              </a:ext>
            </a:extLst>
          </p:cNvPr>
          <p:cNvCxnSpPr>
            <a:cxnSpLocks/>
          </p:cNvCxnSpPr>
          <p:nvPr/>
        </p:nvCxnSpPr>
        <p:spPr>
          <a:xfrm>
            <a:off x="925402" y="2625508"/>
            <a:ext cx="2997241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FF2B6758-6882-2942-97B5-E7C96C10D3BA}"/>
              </a:ext>
            </a:extLst>
          </p:cNvPr>
          <p:cNvSpPr txBox="1"/>
          <p:nvPr/>
        </p:nvSpPr>
        <p:spPr>
          <a:xfrm>
            <a:off x="1238236" y="2262436"/>
            <a:ext cx="237157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Acyclic Weighted Graph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CEE4E5A-671C-E44B-8F63-EC10A20FABBE}"/>
              </a:ext>
            </a:extLst>
          </p:cNvPr>
          <p:cNvCxnSpPr>
            <a:cxnSpLocks/>
          </p:cNvCxnSpPr>
          <p:nvPr/>
        </p:nvCxnSpPr>
        <p:spPr>
          <a:xfrm>
            <a:off x="8344352" y="2667712"/>
            <a:ext cx="329696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8258DC06-ACF0-E345-9CCC-2473D5F6E985}"/>
              </a:ext>
            </a:extLst>
          </p:cNvPr>
          <p:cNvSpPr txBox="1"/>
          <p:nvPr/>
        </p:nvSpPr>
        <p:spPr>
          <a:xfrm>
            <a:off x="7990616" y="2276504"/>
            <a:ext cx="4201384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Shortest Path Distance Matrix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B7FB047-DE12-694A-9602-B8DE8AB3659B}"/>
              </a:ext>
            </a:extLst>
          </p:cNvPr>
          <p:cNvSpPr/>
          <p:nvPr/>
        </p:nvSpPr>
        <p:spPr>
          <a:xfrm>
            <a:off x="5078438" y="3407125"/>
            <a:ext cx="2377440" cy="36828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400">
                <a:solidFill>
                  <a:srgbClr val="007779"/>
                </a:solidFill>
                <a:latin typeface="Gill Sans MT"/>
                <a:cs typeface="Gill Sans Light"/>
              </a:rPr>
              <a:t>DIJSKTRA </a:t>
            </a:r>
            <a:r>
              <a:rPr lang="en-GB" sz="1400">
                <a:solidFill>
                  <a:schemeClr val="bg1">
                    <a:lumMod val="50000"/>
                  </a:schemeClr>
                </a:solidFill>
                <a:latin typeface="Gill Sans MT"/>
                <a:cs typeface="Gill Sans Light"/>
              </a:rPr>
              <a:t>ALGORITHLM</a:t>
            </a:r>
          </a:p>
        </p:txBody>
      </p:sp>
      <p:sp>
        <p:nvSpPr>
          <p:cNvPr id="62" name="Arc 61">
            <a:extLst>
              <a:ext uri="{FF2B5EF4-FFF2-40B4-BE49-F238E27FC236}">
                <a16:creationId xmlns:a16="http://schemas.microsoft.com/office/drawing/2014/main" id="{9FBB75AC-5204-4147-A8E7-A83FB7B15EBA}"/>
              </a:ext>
            </a:extLst>
          </p:cNvPr>
          <p:cNvSpPr/>
          <p:nvPr/>
        </p:nvSpPr>
        <p:spPr>
          <a:xfrm rot="4779735" flipH="1">
            <a:off x="3651372" y="2389849"/>
            <a:ext cx="1938213" cy="2510827"/>
          </a:xfrm>
          <a:prstGeom prst="arc">
            <a:avLst>
              <a:gd name="adj1" fmla="val 16628034"/>
              <a:gd name="adj2" fmla="val 0"/>
            </a:avLst>
          </a:prstGeom>
          <a:ln w="28575">
            <a:solidFill>
              <a:srgbClr val="3C867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6" name="Arc 65">
            <a:extLst>
              <a:ext uri="{FF2B5EF4-FFF2-40B4-BE49-F238E27FC236}">
                <a16:creationId xmlns:a16="http://schemas.microsoft.com/office/drawing/2014/main" id="{0EE4F544-0A14-214B-9BD8-F2D93D1EEBAE}"/>
              </a:ext>
            </a:extLst>
          </p:cNvPr>
          <p:cNvSpPr/>
          <p:nvPr/>
        </p:nvSpPr>
        <p:spPr>
          <a:xfrm rot="4779735" flipV="1">
            <a:off x="6886940" y="2250916"/>
            <a:ext cx="1938213" cy="2510827"/>
          </a:xfrm>
          <a:prstGeom prst="arc">
            <a:avLst>
              <a:gd name="adj1" fmla="val 16628034"/>
              <a:gd name="adj2" fmla="val 0"/>
            </a:avLst>
          </a:prstGeom>
          <a:ln w="28575">
            <a:solidFill>
              <a:srgbClr val="3C867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0E25660-BB54-6F4E-850F-5DB8602806BB}"/>
              </a:ext>
            </a:extLst>
          </p:cNvPr>
          <p:cNvSpPr/>
          <p:nvPr/>
        </p:nvSpPr>
        <p:spPr>
          <a:xfrm>
            <a:off x="545894" y="5296644"/>
            <a:ext cx="2377440" cy="368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>
                <a:solidFill>
                  <a:srgbClr val="6EB1B4"/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Custom Loss Vector </a:t>
            </a:r>
            <a:r>
              <a:rPr lang="en-GB">
                <a:solidFill>
                  <a:srgbClr val="007779"/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 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E5F15BD-0E2A-4B48-8C1A-5464DE958577}"/>
              </a:ext>
            </a:extLst>
          </p:cNvPr>
          <p:cNvCxnSpPr/>
          <p:nvPr/>
        </p:nvCxnSpPr>
        <p:spPr>
          <a:xfrm>
            <a:off x="815926" y="4667581"/>
            <a:ext cx="1081805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D6944E7-AAC0-AA4A-B45A-89025C1E393E}"/>
              </a:ext>
            </a:extLst>
          </p:cNvPr>
          <p:cNvGrpSpPr/>
          <p:nvPr/>
        </p:nvGrpSpPr>
        <p:grpSpPr>
          <a:xfrm>
            <a:off x="2384016" y="5275080"/>
            <a:ext cx="3855507" cy="377490"/>
            <a:chOff x="2384016" y="5559289"/>
            <a:chExt cx="3855507" cy="377490"/>
          </a:xfrm>
        </p:grpSpPr>
        <p:sp>
          <p:nvSpPr>
            <p:cNvPr id="69" name="Left Bracket 68">
              <a:extLst>
                <a:ext uri="{FF2B5EF4-FFF2-40B4-BE49-F238E27FC236}">
                  <a16:creationId xmlns:a16="http://schemas.microsoft.com/office/drawing/2014/main" id="{4BE4D813-C07E-A845-8ECA-D0B8D1A470B6}"/>
                </a:ext>
              </a:extLst>
            </p:cNvPr>
            <p:cNvSpPr/>
            <p:nvPr/>
          </p:nvSpPr>
          <p:spPr>
            <a:xfrm>
              <a:off x="3189850" y="5559289"/>
              <a:ext cx="45719" cy="374729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Left Bracket 69">
              <a:extLst>
                <a:ext uri="{FF2B5EF4-FFF2-40B4-BE49-F238E27FC236}">
                  <a16:creationId xmlns:a16="http://schemas.microsoft.com/office/drawing/2014/main" id="{01656685-87B5-CA46-8386-8CC1E86F7348}"/>
                </a:ext>
              </a:extLst>
            </p:cNvPr>
            <p:cNvSpPr/>
            <p:nvPr/>
          </p:nvSpPr>
          <p:spPr>
            <a:xfrm rot="10800000">
              <a:off x="5408106" y="5559289"/>
              <a:ext cx="45719" cy="374729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CFECBF7-F262-3049-B2D1-CFB5968C2FA9}"/>
                </a:ext>
              </a:extLst>
            </p:cNvPr>
            <p:cNvSpPr/>
            <p:nvPr/>
          </p:nvSpPr>
          <p:spPr>
            <a:xfrm>
              <a:off x="2384016" y="5568494"/>
              <a:ext cx="2377440" cy="3682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>
                  <a:solidFill>
                    <a:srgbClr val="007779"/>
                  </a:solidFill>
                  <a:latin typeface="Gill Sans MT" panose="020B0502020104020203" pitchFamily="34" charset="77"/>
                  <a:cs typeface="Gill Sans Light" panose="020B0302020104020203" pitchFamily="34" charset="-79"/>
                </a:rPr>
                <a:t>0.43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68F9683C-F8DE-A940-933F-36BEE63459DE}"/>
                </a:ext>
              </a:extLst>
            </p:cNvPr>
            <p:cNvSpPr/>
            <p:nvPr/>
          </p:nvSpPr>
          <p:spPr>
            <a:xfrm>
              <a:off x="3777845" y="5568494"/>
              <a:ext cx="1109094" cy="3682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>
                  <a:solidFill>
                    <a:srgbClr val="007779"/>
                  </a:solidFill>
                  <a:latin typeface="Gill Sans MT" panose="020B0502020104020203" pitchFamily="34" charset="77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B87A5BB-2623-4946-AEFF-9EBD8E1B50C5}"/>
                </a:ext>
              </a:extLst>
            </p:cNvPr>
            <p:cNvSpPr/>
            <p:nvPr/>
          </p:nvSpPr>
          <p:spPr>
            <a:xfrm>
              <a:off x="3862083" y="5568494"/>
              <a:ext cx="2377440" cy="3682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>
                  <a:solidFill>
                    <a:srgbClr val="007779"/>
                  </a:solidFill>
                  <a:latin typeface="Gill Sans MT" panose="020B0502020104020203" pitchFamily="34" charset="77"/>
                  <a:cs typeface="Gill Sans Light" panose="020B0302020104020203" pitchFamily="34" charset="-79"/>
                </a:rPr>
                <a:t>0.58</a:t>
              </a:r>
            </a:p>
          </p:txBody>
        </p:sp>
      </p:grpSp>
      <p:pic>
        <p:nvPicPr>
          <p:cNvPr id="76" name="Picture 75">
            <a:extLst>
              <a:ext uri="{FF2B5EF4-FFF2-40B4-BE49-F238E27FC236}">
                <a16:creationId xmlns:a16="http://schemas.microsoft.com/office/drawing/2014/main" id="{80A940BD-316C-3F4D-A0F0-270DB0BFC5A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7851" y="5141144"/>
            <a:ext cx="1430595" cy="720010"/>
          </a:xfrm>
          <a:prstGeom prst="rect">
            <a:avLst/>
          </a:prstGeom>
        </p:spPr>
      </p:pic>
      <p:sp>
        <p:nvSpPr>
          <p:cNvPr id="78" name="Cross 77">
            <a:extLst>
              <a:ext uri="{FF2B5EF4-FFF2-40B4-BE49-F238E27FC236}">
                <a16:creationId xmlns:a16="http://schemas.microsoft.com/office/drawing/2014/main" id="{9018F799-BB6D-C94A-82D3-93510618A2CF}"/>
              </a:ext>
            </a:extLst>
          </p:cNvPr>
          <p:cNvSpPr/>
          <p:nvPr/>
        </p:nvSpPr>
        <p:spPr>
          <a:xfrm rot="2700000">
            <a:off x="5736300" y="5317687"/>
            <a:ext cx="300362" cy="300362"/>
          </a:xfrm>
          <a:prstGeom prst="plus">
            <a:avLst>
              <a:gd name="adj" fmla="val 38433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9FFB9E8-F52D-DA4D-87E3-9DF7C2F8CDC9}"/>
              </a:ext>
            </a:extLst>
          </p:cNvPr>
          <p:cNvSpPr/>
          <p:nvPr/>
        </p:nvSpPr>
        <p:spPr>
          <a:xfrm>
            <a:off x="545894" y="5957372"/>
            <a:ext cx="4911335" cy="368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>
                <a:solidFill>
                  <a:srgbClr val="007779"/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Custom Loss        </a:t>
            </a:r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Average(</a:t>
            </a:r>
            <a:r>
              <a:rPr lang="en-GB">
                <a:solidFill>
                  <a:srgbClr val="6EB1B4"/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Custom Loss Vector</a:t>
            </a:r>
            <a:r>
              <a:rPr lang="en-GB">
                <a:solidFill>
                  <a:schemeClr val="tx1">
                    <a:lumMod val="65000"/>
                    <a:lumOff val="35000"/>
                  </a:schemeClr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) </a:t>
            </a:r>
          </a:p>
        </p:txBody>
      </p:sp>
      <p:sp>
        <p:nvSpPr>
          <p:cNvPr id="80" name="Equals 79">
            <a:extLst>
              <a:ext uri="{FF2B5EF4-FFF2-40B4-BE49-F238E27FC236}">
                <a16:creationId xmlns:a16="http://schemas.microsoft.com/office/drawing/2014/main" id="{ED4E5D79-26EF-2442-9CBD-73BB2FE978EF}"/>
              </a:ext>
            </a:extLst>
          </p:cNvPr>
          <p:cNvSpPr/>
          <p:nvPr/>
        </p:nvSpPr>
        <p:spPr>
          <a:xfrm>
            <a:off x="2758135" y="5317811"/>
            <a:ext cx="333633" cy="333633"/>
          </a:xfrm>
          <a:prstGeom prst="mathEqual">
            <a:avLst>
              <a:gd name="adj1" fmla="val 18754"/>
              <a:gd name="adj2" fmla="val 117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1" name="Equals 80">
            <a:extLst>
              <a:ext uri="{FF2B5EF4-FFF2-40B4-BE49-F238E27FC236}">
                <a16:creationId xmlns:a16="http://schemas.microsoft.com/office/drawing/2014/main" id="{5D5440AD-2AD9-C14A-85D9-C933587155FB}"/>
              </a:ext>
            </a:extLst>
          </p:cNvPr>
          <p:cNvSpPr/>
          <p:nvPr/>
        </p:nvSpPr>
        <p:spPr>
          <a:xfrm>
            <a:off x="2053597" y="5994251"/>
            <a:ext cx="333633" cy="333633"/>
          </a:xfrm>
          <a:prstGeom prst="mathEqual">
            <a:avLst>
              <a:gd name="adj1" fmla="val 18754"/>
              <a:gd name="adj2" fmla="val 117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2" name="Equals 81">
            <a:extLst>
              <a:ext uri="{FF2B5EF4-FFF2-40B4-BE49-F238E27FC236}">
                <a16:creationId xmlns:a16="http://schemas.microsoft.com/office/drawing/2014/main" id="{B65B407D-19FD-304F-B7E9-0A963D0A08C1}"/>
              </a:ext>
            </a:extLst>
          </p:cNvPr>
          <p:cNvSpPr/>
          <p:nvPr/>
        </p:nvSpPr>
        <p:spPr>
          <a:xfrm>
            <a:off x="8046101" y="5317811"/>
            <a:ext cx="333633" cy="333633"/>
          </a:xfrm>
          <a:prstGeom prst="mathEqual">
            <a:avLst>
              <a:gd name="adj1" fmla="val 18754"/>
              <a:gd name="adj2" fmla="val 117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00604BA-6F56-EA4C-B958-EDCCA2286F5D}"/>
              </a:ext>
            </a:extLst>
          </p:cNvPr>
          <p:cNvGrpSpPr/>
          <p:nvPr/>
        </p:nvGrpSpPr>
        <p:grpSpPr>
          <a:xfrm>
            <a:off x="7896200" y="5275080"/>
            <a:ext cx="3855507" cy="377490"/>
            <a:chOff x="2384016" y="5559289"/>
            <a:chExt cx="3855507" cy="377490"/>
          </a:xfrm>
        </p:grpSpPr>
        <p:sp>
          <p:nvSpPr>
            <p:cNvPr id="84" name="Left Bracket 83">
              <a:extLst>
                <a:ext uri="{FF2B5EF4-FFF2-40B4-BE49-F238E27FC236}">
                  <a16:creationId xmlns:a16="http://schemas.microsoft.com/office/drawing/2014/main" id="{F0F8437F-5ED3-B94D-8E56-3CFB731BD2D1}"/>
                </a:ext>
              </a:extLst>
            </p:cNvPr>
            <p:cNvSpPr/>
            <p:nvPr/>
          </p:nvSpPr>
          <p:spPr>
            <a:xfrm>
              <a:off x="3189850" y="5559289"/>
              <a:ext cx="45719" cy="374729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Left Bracket 84">
              <a:extLst>
                <a:ext uri="{FF2B5EF4-FFF2-40B4-BE49-F238E27FC236}">
                  <a16:creationId xmlns:a16="http://schemas.microsoft.com/office/drawing/2014/main" id="{52BB5306-6A41-6349-A660-618089E5BCFD}"/>
                </a:ext>
              </a:extLst>
            </p:cNvPr>
            <p:cNvSpPr/>
            <p:nvPr/>
          </p:nvSpPr>
          <p:spPr>
            <a:xfrm rot="10800000">
              <a:off x="5408106" y="5559289"/>
              <a:ext cx="45719" cy="374729"/>
            </a:xfrm>
            <a:prstGeom prst="leftBracke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F61C0C34-C6A0-5544-ACE3-13928B204E18}"/>
                </a:ext>
              </a:extLst>
            </p:cNvPr>
            <p:cNvSpPr/>
            <p:nvPr/>
          </p:nvSpPr>
          <p:spPr>
            <a:xfrm>
              <a:off x="2384016" y="5568494"/>
              <a:ext cx="2377440" cy="3682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>
                  <a:solidFill>
                    <a:srgbClr val="007779"/>
                  </a:solidFill>
                  <a:latin typeface="Gill Sans MT" panose="020B0502020104020203" pitchFamily="34" charset="77"/>
                  <a:cs typeface="Gill Sans Light" panose="020B0302020104020203" pitchFamily="34" charset="-79"/>
                </a:rPr>
                <a:t>0.32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6CFEA232-DB93-1045-B10E-219784483FC0}"/>
                </a:ext>
              </a:extLst>
            </p:cNvPr>
            <p:cNvSpPr/>
            <p:nvPr/>
          </p:nvSpPr>
          <p:spPr>
            <a:xfrm>
              <a:off x="3777845" y="5568494"/>
              <a:ext cx="1109094" cy="3682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>
                  <a:solidFill>
                    <a:srgbClr val="007779"/>
                  </a:solidFill>
                  <a:latin typeface="Gill Sans MT" panose="020B0502020104020203" pitchFamily="34" charset="77"/>
                  <a:cs typeface="Gill Sans Light" panose="020B0302020104020203" pitchFamily="34" charset="-79"/>
                </a:rPr>
                <a:t>…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D4E6D864-3A73-5641-865D-0B0F64E02A42}"/>
                </a:ext>
              </a:extLst>
            </p:cNvPr>
            <p:cNvSpPr/>
            <p:nvPr/>
          </p:nvSpPr>
          <p:spPr>
            <a:xfrm>
              <a:off x="3862083" y="5568494"/>
              <a:ext cx="2377440" cy="36828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GB">
                  <a:solidFill>
                    <a:srgbClr val="007779"/>
                  </a:solidFill>
                  <a:latin typeface="Gill Sans MT" panose="020B0502020104020203" pitchFamily="34" charset="77"/>
                  <a:cs typeface="Gill Sans Light" panose="020B0302020104020203" pitchFamily="34" charset="-79"/>
                </a:rPr>
                <a:t>0.65</a:t>
              </a:r>
            </a:p>
          </p:txBody>
        </p:sp>
      </p:grpSp>
      <p:sp>
        <p:nvSpPr>
          <p:cNvPr id="89" name="Equals 88">
            <a:extLst>
              <a:ext uri="{FF2B5EF4-FFF2-40B4-BE49-F238E27FC236}">
                <a16:creationId xmlns:a16="http://schemas.microsoft.com/office/drawing/2014/main" id="{58CA7AA7-537F-F942-85B7-900CB0D68E9D}"/>
              </a:ext>
            </a:extLst>
          </p:cNvPr>
          <p:cNvSpPr/>
          <p:nvPr/>
        </p:nvSpPr>
        <p:spPr>
          <a:xfrm>
            <a:off x="5303912" y="5994251"/>
            <a:ext cx="333633" cy="333633"/>
          </a:xfrm>
          <a:prstGeom prst="mathEqual">
            <a:avLst>
              <a:gd name="adj1" fmla="val 18754"/>
              <a:gd name="adj2" fmla="val 1176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AAED8ECD-6A87-8141-8465-E5F8418A20B6}"/>
              </a:ext>
            </a:extLst>
          </p:cNvPr>
          <p:cNvSpPr/>
          <p:nvPr/>
        </p:nvSpPr>
        <p:spPr>
          <a:xfrm>
            <a:off x="5420890" y="5957372"/>
            <a:ext cx="1114821" cy="3682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>
                <a:solidFill>
                  <a:srgbClr val="007779"/>
                </a:solidFill>
                <a:latin typeface="Gill Sans MT" panose="020B0502020104020203" pitchFamily="34" charset="77"/>
                <a:cs typeface="Gill Sans Light" panose="020B0302020104020203" pitchFamily="34" charset="-79"/>
              </a:rPr>
              <a:t>0.43</a:t>
            </a:r>
            <a:endParaRPr lang="en-GB">
              <a:solidFill>
                <a:schemeClr val="tx1">
                  <a:lumMod val="65000"/>
                  <a:lumOff val="35000"/>
                </a:schemeClr>
              </a:solidFill>
              <a:latin typeface="Gill Sans MT" panose="020B0502020104020203" pitchFamily="34" charset="77"/>
              <a:cs typeface="Gill Sans Light" panose="020B0302020104020203" pitchFamily="34" charset="-79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C9CBD90-63BA-A646-9D57-3845A236F2A6}"/>
              </a:ext>
            </a:extLst>
          </p:cNvPr>
          <p:cNvSpPr txBox="1"/>
          <p:nvPr/>
        </p:nvSpPr>
        <p:spPr>
          <a:xfrm>
            <a:off x="3082026" y="4881208"/>
            <a:ext cx="237157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Standard BCE Loss Vector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966EAA1-116A-EA40-AF25-AB028787F479}"/>
              </a:ext>
            </a:extLst>
          </p:cNvPr>
          <p:cNvSpPr txBox="1"/>
          <p:nvPr/>
        </p:nvSpPr>
        <p:spPr>
          <a:xfrm>
            <a:off x="5879976" y="4869160"/>
            <a:ext cx="2371572" cy="27699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Gill Sans MT" panose="020B0502020104020203" pitchFamily="34" charset="77"/>
              </a:rPr>
              <a:t>Short Path Distance Matrix</a:t>
            </a:r>
          </a:p>
        </p:txBody>
      </p:sp>
    </p:spTree>
    <p:extLst>
      <p:ext uri="{BB962C8B-B14F-4D97-AF65-F5344CB8AC3E}">
        <p14:creationId xmlns:p14="http://schemas.microsoft.com/office/powerpoint/2010/main" val="2007124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9981F-F826-E842-8378-5CFB173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2BC1-C980-BC4E-A4FB-1C088579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-14288"/>
            <a:ext cx="7077076" cy="69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39301-00AF-C54A-BFD7-4FFC323F076F}"/>
              </a:ext>
            </a:extLst>
          </p:cNvPr>
          <p:cNvSpPr txBox="1"/>
          <p:nvPr/>
        </p:nvSpPr>
        <p:spPr>
          <a:xfrm>
            <a:off x="7230687" y="1148339"/>
            <a:ext cx="2759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DCD8B-8811-224D-9177-B396564F6E14}"/>
              </a:ext>
            </a:extLst>
          </p:cNvPr>
          <p:cNvSpPr/>
          <p:nvPr/>
        </p:nvSpPr>
        <p:spPr>
          <a:xfrm>
            <a:off x="6942511" y="2445558"/>
            <a:ext cx="5411219" cy="622711"/>
          </a:xfrm>
          <a:prstGeom prst="rect">
            <a:avLst/>
          </a:prstGeom>
          <a:solidFill>
            <a:srgbClr val="044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chemeClr val="bg1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 –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15F90-49A4-E040-9C60-FB013AEA7E1E}"/>
              </a:ext>
            </a:extLst>
          </p:cNvPr>
          <p:cNvSpPr/>
          <p:nvPr/>
        </p:nvSpPr>
        <p:spPr>
          <a:xfrm>
            <a:off x="6958012" y="3144833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 – Overview of our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F6CA9-2EB8-C940-AFD4-29A4F29F9C32}"/>
              </a:ext>
            </a:extLst>
          </p:cNvPr>
          <p:cNvSpPr/>
          <p:nvPr/>
        </p:nvSpPr>
        <p:spPr>
          <a:xfrm>
            <a:off x="6958012" y="3844108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3 – Deep diving on the challenges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BBC92-B23F-2E43-A94F-9025DF8EAC07}"/>
              </a:ext>
            </a:extLst>
          </p:cNvPr>
          <p:cNvSpPr/>
          <p:nvPr/>
        </p:nvSpPr>
        <p:spPr>
          <a:xfrm>
            <a:off x="6958012" y="4543383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4 – Next steps</a:t>
            </a:r>
          </a:p>
        </p:txBody>
      </p:sp>
    </p:spTree>
    <p:extLst>
      <p:ext uri="{BB962C8B-B14F-4D97-AF65-F5344CB8AC3E}">
        <p14:creationId xmlns:p14="http://schemas.microsoft.com/office/powerpoint/2010/main" val="73336091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3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Adding custom layers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03239AB-EFF7-0E43-9A02-F3D261B0606B}"/>
              </a:ext>
            </a:extLst>
          </p:cNvPr>
          <p:cNvSpPr/>
          <p:nvPr/>
        </p:nvSpPr>
        <p:spPr>
          <a:xfrm>
            <a:off x="483312" y="266014"/>
            <a:ext cx="512253" cy="512253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4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15A00AD-CA2D-4B49-BBD9-B073E3A2C05E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Schema of our network</a:t>
            </a:r>
          </a:p>
        </p:txBody>
      </p:sp>
      <p:sp>
        <p:nvSpPr>
          <p:cNvPr id="85" name="Google Shape;138;p19">
            <a:extLst>
              <a:ext uri="{FF2B5EF4-FFF2-40B4-BE49-F238E27FC236}">
                <a16:creationId xmlns:a16="http://schemas.microsoft.com/office/drawing/2014/main" id="{C09B0A21-8423-5545-86D4-969C5EE17A58}"/>
              </a:ext>
            </a:extLst>
          </p:cNvPr>
          <p:cNvSpPr/>
          <p:nvPr/>
        </p:nvSpPr>
        <p:spPr>
          <a:xfrm>
            <a:off x="1677981" y="26241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139;p19">
            <a:extLst>
              <a:ext uri="{FF2B5EF4-FFF2-40B4-BE49-F238E27FC236}">
                <a16:creationId xmlns:a16="http://schemas.microsoft.com/office/drawing/2014/main" id="{7756BF59-2D8D-8043-8E81-1EFB3091A140}"/>
              </a:ext>
            </a:extLst>
          </p:cNvPr>
          <p:cNvSpPr/>
          <p:nvPr/>
        </p:nvSpPr>
        <p:spPr>
          <a:xfrm>
            <a:off x="1677981" y="29289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140;p19">
            <a:extLst>
              <a:ext uri="{FF2B5EF4-FFF2-40B4-BE49-F238E27FC236}">
                <a16:creationId xmlns:a16="http://schemas.microsoft.com/office/drawing/2014/main" id="{BF73C472-37B1-A741-B19C-29CEB3CE2734}"/>
              </a:ext>
            </a:extLst>
          </p:cNvPr>
          <p:cNvSpPr/>
          <p:nvPr/>
        </p:nvSpPr>
        <p:spPr>
          <a:xfrm>
            <a:off x="1677981" y="32337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141;p19">
            <a:extLst>
              <a:ext uri="{FF2B5EF4-FFF2-40B4-BE49-F238E27FC236}">
                <a16:creationId xmlns:a16="http://schemas.microsoft.com/office/drawing/2014/main" id="{DFB678AB-764F-ED44-9738-8462984C5861}"/>
              </a:ext>
            </a:extLst>
          </p:cNvPr>
          <p:cNvSpPr/>
          <p:nvPr/>
        </p:nvSpPr>
        <p:spPr>
          <a:xfrm>
            <a:off x="1677981" y="35385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142;p19">
            <a:extLst>
              <a:ext uri="{FF2B5EF4-FFF2-40B4-BE49-F238E27FC236}">
                <a16:creationId xmlns:a16="http://schemas.microsoft.com/office/drawing/2014/main" id="{D2083424-C408-114A-9930-D6DA2654FD8C}"/>
              </a:ext>
            </a:extLst>
          </p:cNvPr>
          <p:cNvSpPr/>
          <p:nvPr/>
        </p:nvSpPr>
        <p:spPr>
          <a:xfrm>
            <a:off x="3308188" y="21288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143;p19">
            <a:extLst>
              <a:ext uri="{FF2B5EF4-FFF2-40B4-BE49-F238E27FC236}">
                <a16:creationId xmlns:a16="http://schemas.microsoft.com/office/drawing/2014/main" id="{B6262CAC-EC2E-EA4E-A996-A9B553CE55FA}"/>
              </a:ext>
            </a:extLst>
          </p:cNvPr>
          <p:cNvSpPr/>
          <p:nvPr/>
        </p:nvSpPr>
        <p:spPr>
          <a:xfrm>
            <a:off x="3308188" y="24336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144;p19">
            <a:extLst>
              <a:ext uri="{FF2B5EF4-FFF2-40B4-BE49-F238E27FC236}">
                <a16:creationId xmlns:a16="http://schemas.microsoft.com/office/drawing/2014/main" id="{113D79A2-FBD5-DA4C-A1BA-8630B7BF1BCF}"/>
              </a:ext>
            </a:extLst>
          </p:cNvPr>
          <p:cNvSpPr/>
          <p:nvPr/>
        </p:nvSpPr>
        <p:spPr>
          <a:xfrm>
            <a:off x="3308188" y="27384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145;p19">
            <a:extLst>
              <a:ext uri="{FF2B5EF4-FFF2-40B4-BE49-F238E27FC236}">
                <a16:creationId xmlns:a16="http://schemas.microsoft.com/office/drawing/2014/main" id="{506A8C21-B440-0742-8CFD-0A1447368C2B}"/>
              </a:ext>
            </a:extLst>
          </p:cNvPr>
          <p:cNvSpPr/>
          <p:nvPr/>
        </p:nvSpPr>
        <p:spPr>
          <a:xfrm>
            <a:off x="3308188" y="30432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146;p19">
            <a:extLst>
              <a:ext uri="{FF2B5EF4-FFF2-40B4-BE49-F238E27FC236}">
                <a16:creationId xmlns:a16="http://schemas.microsoft.com/office/drawing/2014/main" id="{695129CC-631C-714D-ACED-2810C6157C91}"/>
              </a:ext>
            </a:extLst>
          </p:cNvPr>
          <p:cNvSpPr/>
          <p:nvPr/>
        </p:nvSpPr>
        <p:spPr>
          <a:xfrm>
            <a:off x="3308188" y="33861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147;p19">
            <a:extLst>
              <a:ext uri="{FF2B5EF4-FFF2-40B4-BE49-F238E27FC236}">
                <a16:creationId xmlns:a16="http://schemas.microsoft.com/office/drawing/2014/main" id="{316DF000-7099-6D4E-8C16-267BDCA87AB2}"/>
              </a:ext>
            </a:extLst>
          </p:cNvPr>
          <p:cNvSpPr/>
          <p:nvPr/>
        </p:nvSpPr>
        <p:spPr>
          <a:xfrm>
            <a:off x="3308188" y="36909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148;p19">
            <a:extLst>
              <a:ext uri="{FF2B5EF4-FFF2-40B4-BE49-F238E27FC236}">
                <a16:creationId xmlns:a16="http://schemas.microsoft.com/office/drawing/2014/main" id="{1CC3C60F-911A-A441-92C8-7EA4A1127B8D}"/>
              </a:ext>
            </a:extLst>
          </p:cNvPr>
          <p:cNvSpPr/>
          <p:nvPr/>
        </p:nvSpPr>
        <p:spPr>
          <a:xfrm>
            <a:off x="3308188" y="39957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149;p19">
            <a:extLst>
              <a:ext uri="{FF2B5EF4-FFF2-40B4-BE49-F238E27FC236}">
                <a16:creationId xmlns:a16="http://schemas.microsoft.com/office/drawing/2014/main" id="{5CB090B9-DD84-A84F-B958-0C81CF91782B}"/>
              </a:ext>
            </a:extLst>
          </p:cNvPr>
          <p:cNvSpPr/>
          <p:nvPr/>
        </p:nvSpPr>
        <p:spPr>
          <a:xfrm>
            <a:off x="3802363" y="21479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150;p19">
            <a:extLst>
              <a:ext uri="{FF2B5EF4-FFF2-40B4-BE49-F238E27FC236}">
                <a16:creationId xmlns:a16="http://schemas.microsoft.com/office/drawing/2014/main" id="{D62E2400-1AA3-024F-AD14-76B935F70D56}"/>
              </a:ext>
            </a:extLst>
          </p:cNvPr>
          <p:cNvSpPr/>
          <p:nvPr/>
        </p:nvSpPr>
        <p:spPr>
          <a:xfrm>
            <a:off x="3802363" y="24527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151;p19">
            <a:extLst>
              <a:ext uri="{FF2B5EF4-FFF2-40B4-BE49-F238E27FC236}">
                <a16:creationId xmlns:a16="http://schemas.microsoft.com/office/drawing/2014/main" id="{D86E244E-C771-984F-A839-AC1D2758B312}"/>
              </a:ext>
            </a:extLst>
          </p:cNvPr>
          <p:cNvSpPr/>
          <p:nvPr/>
        </p:nvSpPr>
        <p:spPr>
          <a:xfrm>
            <a:off x="3802363" y="27575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152;p19">
            <a:extLst>
              <a:ext uri="{FF2B5EF4-FFF2-40B4-BE49-F238E27FC236}">
                <a16:creationId xmlns:a16="http://schemas.microsoft.com/office/drawing/2014/main" id="{C2E2EEFA-8B21-284A-BA72-524A0CB50F49}"/>
              </a:ext>
            </a:extLst>
          </p:cNvPr>
          <p:cNvSpPr/>
          <p:nvPr/>
        </p:nvSpPr>
        <p:spPr>
          <a:xfrm>
            <a:off x="3802363" y="30623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53;p19">
            <a:extLst>
              <a:ext uri="{FF2B5EF4-FFF2-40B4-BE49-F238E27FC236}">
                <a16:creationId xmlns:a16="http://schemas.microsoft.com/office/drawing/2014/main" id="{00E3F38D-9FA8-8B49-A902-B79AC58393B2}"/>
              </a:ext>
            </a:extLst>
          </p:cNvPr>
          <p:cNvSpPr/>
          <p:nvPr/>
        </p:nvSpPr>
        <p:spPr>
          <a:xfrm>
            <a:off x="3802363" y="34052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54;p19">
            <a:extLst>
              <a:ext uri="{FF2B5EF4-FFF2-40B4-BE49-F238E27FC236}">
                <a16:creationId xmlns:a16="http://schemas.microsoft.com/office/drawing/2014/main" id="{DF5E1439-BFC9-764F-B78C-2253BA58B63E}"/>
              </a:ext>
            </a:extLst>
          </p:cNvPr>
          <p:cNvSpPr/>
          <p:nvPr/>
        </p:nvSpPr>
        <p:spPr>
          <a:xfrm>
            <a:off x="3802363" y="37100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55;p19">
            <a:extLst>
              <a:ext uri="{FF2B5EF4-FFF2-40B4-BE49-F238E27FC236}">
                <a16:creationId xmlns:a16="http://schemas.microsoft.com/office/drawing/2014/main" id="{D2800567-2967-E747-8CAF-A775024B0BB5}"/>
              </a:ext>
            </a:extLst>
          </p:cNvPr>
          <p:cNvSpPr/>
          <p:nvPr/>
        </p:nvSpPr>
        <p:spPr>
          <a:xfrm>
            <a:off x="3802363" y="40148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56;p19">
            <a:extLst>
              <a:ext uri="{FF2B5EF4-FFF2-40B4-BE49-F238E27FC236}">
                <a16:creationId xmlns:a16="http://schemas.microsoft.com/office/drawing/2014/main" id="{9A4F40CC-2864-F14F-AA9B-1908CB4563B2}"/>
              </a:ext>
            </a:extLst>
          </p:cNvPr>
          <p:cNvSpPr/>
          <p:nvPr/>
        </p:nvSpPr>
        <p:spPr>
          <a:xfrm>
            <a:off x="4296538" y="21479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57;p19">
            <a:extLst>
              <a:ext uri="{FF2B5EF4-FFF2-40B4-BE49-F238E27FC236}">
                <a16:creationId xmlns:a16="http://schemas.microsoft.com/office/drawing/2014/main" id="{05CB2D71-027D-A348-A8CD-F20092A3099A}"/>
              </a:ext>
            </a:extLst>
          </p:cNvPr>
          <p:cNvSpPr/>
          <p:nvPr/>
        </p:nvSpPr>
        <p:spPr>
          <a:xfrm>
            <a:off x="4296538" y="24527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58;p19">
            <a:extLst>
              <a:ext uri="{FF2B5EF4-FFF2-40B4-BE49-F238E27FC236}">
                <a16:creationId xmlns:a16="http://schemas.microsoft.com/office/drawing/2014/main" id="{35EA4955-B578-F24A-8133-DCFF3E77F1F0}"/>
              </a:ext>
            </a:extLst>
          </p:cNvPr>
          <p:cNvSpPr/>
          <p:nvPr/>
        </p:nvSpPr>
        <p:spPr>
          <a:xfrm>
            <a:off x="4296538" y="27575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59;p19">
            <a:extLst>
              <a:ext uri="{FF2B5EF4-FFF2-40B4-BE49-F238E27FC236}">
                <a16:creationId xmlns:a16="http://schemas.microsoft.com/office/drawing/2014/main" id="{0A38B478-6A25-7649-B1CF-D7A78BD489AE}"/>
              </a:ext>
            </a:extLst>
          </p:cNvPr>
          <p:cNvSpPr/>
          <p:nvPr/>
        </p:nvSpPr>
        <p:spPr>
          <a:xfrm>
            <a:off x="4296538" y="30623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60;p19">
            <a:extLst>
              <a:ext uri="{FF2B5EF4-FFF2-40B4-BE49-F238E27FC236}">
                <a16:creationId xmlns:a16="http://schemas.microsoft.com/office/drawing/2014/main" id="{B93EE613-CC69-4B40-9F1B-801F47C6628C}"/>
              </a:ext>
            </a:extLst>
          </p:cNvPr>
          <p:cNvSpPr/>
          <p:nvPr/>
        </p:nvSpPr>
        <p:spPr>
          <a:xfrm>
            <a:off x="4296538" y="34052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61;p19">
            <a:extLst>
              <a:ext uri="{FF2B5EF4-FFF2-40B4-BE49-F238E27FC236}">
                <a16:creationId xmlns:a16="http://schemas.microsoft.com/office/drawing/2014/main" id="{1C4501BA-7AA6-5F4F-A0F6-307F70FDC03D}"/>
              </a:ext>
            </a:extLst>
          </p:cNvPr>
          <p:cNvSpPr/>
          <p:nvPr/>
        </p:nvSpPr>
        <p:spPr>
          <a:xfrm>
            <a:off x="4296538" y="37100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62;p19">
            <a:extLst>
              <a:ext uri="{FF2B5EF4-FFF2-40B4-BE49-F238E27FC236}">
                <a16:creationId xmlns:a16="http://schemas.microsoft.com/office/drawing/2014/main" id="{1E3F996D-C75A-6C43-9AB5-1B6CF687B07F}"/>
              </a:ext>
            </a:extLst>
          </p:cNvPr>
          <p:cNvSpPr/>
          <p:nvPr/>
        </p:nvSpPr>
        <p:spPr>
          <a:xfrm>
            <a:off x="4296538" y="401480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63;p19">
            <a:extLst>
              <a:ext uri="{FF2B5EF4-FFF2-40B4-BE49-F238E27FC236}">
                <a16:creationId xmlns:a16="http://schemas.microsoft.com/office/drawing/2014/main" id="{5C963D40-2DD1-3343-AAB5-5832F7472E0B}"/>
              </a:ext>
            </a:extLst>
          </p:cNvPr>
          <p:cNvSpPr/>
          <p:nvPr/>
        </p:nvSpPr>
        <p:spPr>
          <a:xfrm>
            <a:off x="4790713" y="21669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64;p19">
            <a:extLst>
              <a:ext uri="{FF2B5EF4-FFF2-40B4-BE49-F238E27FC236}">
                <a16:creationId xmlns:a16="http://schemas.microsoft.com/office/drawing/2014/main" id="{221E6ECC-9FE8-0A46-9784-9C19287991C9}"/>
              </a:ext>
            </a:extLst>
          </p:cNvPr>
          <p:cNvSpPr/>
          <p:nvPr/>
        </p:nvSpPr>
        <p:spPr>
          <a:xfrm>
            <a:off x="4790713" y="24717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65;p19">
            <a:extLst>
              <a:ext uri="{FF2B5EF4-FFF2-40B4-BE49-F238E27FC236}">
                <a16:creationId xmlns:a16="http://schemas.microsoft.com/office/drawing/2014/main" id="{2237D378-9929-F74C-8DBB-ABFAC5AC5CAE}"/>
              </a:ext>
            </a:extLst>
          </p:cNvPr>
          <p:cNvSpPr/>
          <p:nvPr/>
        </p:nvSpPr>
        <p:spPr>
          <a:xfrm>
            <a:off x="4790713" y="27765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66;p19">
            <a:extLst>
              <a:ext uri="{FF2B5EF4-FFF2-40B4-BE49-F238E27FC236}">
                <a16:creationId xmlns:a16="http://schemas.microsoft.com/office/drawing/2014/main" id="{A769917C-39B7-5E48-BA34-AB7C9FA2153A}"/>
              </a:ext>
            </a:extLst>
          </p:cNvPr>
          <p:cNvSpPr/>
          <p:nvPr/>
        </p:nvSpPr>
        <p:spPr>
          <a:xfrm>
            <a:off x="4790713" y="30813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67;p19">
            <a:extLst>
              <a:ext uri="{FF2B5EF4-FFF2-40B4-BE49-F238E27FC236}">
                <a16:creationId xmlns:a16="http://schemas.microsoft.com/office/drawing/2014/main" id="{78B1AD58-0207-474D-9E78-F9E51EA0F9D1}"/>
              </a:ext>
            </a:extLst>
          </p:cNvPr>
          <p:cNvSpPr/>
          <p:nvPr/>
        </p:nvSpPr>
        <p:spPr>
          <a:xfrm>
            <a:off x="4790713" y="34242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68;p19">
            <a:extLst>
              <a:ext uri="{FF2B5EF4-FFF2-40B4-BE49-F238E27FC236}">
                <a16:creationId xmlns:a16="http://schemas.microsoft.com/office/drawing/2014/main" id="{D3EEE94A-F5AD-354D-9466-C64C4780B982}"/>
              </a:ext>
            </a:extLst>
          </p:cNvPr>
          <p:cNvSpPr/>
          <p:nvPr/>
        </p:nvSpPr>
        <p:spPr>
          <a:xfrm>
            <a:off x="4790713" y="37290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69;p19">
            <a:extLst>
              <a:ext uri="{FF2B5EF4-FFF2-40B4-BE49-F238E27FC236}">
                <a16:creationId xmlns:a16="http://schemas.microsoft.com/office/drawing/2014/main" id="{3663C1B6-B042-F04E-90A4-E74187354527}"/>
              </a:ext>
            </a:extLst>
          </p:cNvPr>
          <p:cNvSpPr/>
          <p:nvPr/>
        </p:nvSpPr>
        <p:spPr>
          <a:xfrm>
            <a:off x="4790713" y="4033850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74;p19">
            <a:extLst>
              <a:ext uri="{FF2B5EF4-FFF2-40B4-BE49-F238E27FC236}">
                <a16:creationId xmlns:a16="http://schemas.microsoft.com/office/drawing/2014/main" id="{B33D624E-FF58-BB4B-8F0D-B9D37EECCC98}"/>
              </a:ext>
            </a:extLst>
          </p:cNvPr>
          <p:cNvSpPr/>
          <p:nvPr/>
        </p:nvSpPr>
        <p:spPr>
          <a:xfrm>
            <a:off x="6490918" y="21509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75;p19">
            <a:extLst>
              <a:ext uri="{FF2B5EF4-FFF2-40B4-BE49-F238E27FC236}">
                <a16:creationId xmlns:a16="http://schemas.microsoft.com/office/drawing/2014/main" id="{06C64892-0B1E-B84B-940F-C3B53CBD5EC8}"/>
              </a:ext>
            </a:extLst>
          </p:cNvPr>
          <p:cNvSpPr/>
          <p:nvPr/>
        </p:nvSpPr>
        <p:spPr>
          <a:xfrm>
            <a:off x="6490918" y="24557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76;p19">
            <a:extLst>
              <a:ext uri="{FF2B5EF4-FFF2-40B4-BE49-F238E27FC236}">
                <a16:creationId xmlns:a16="http://schemas.microsoft.com/office/drawing/2014/main" id="{72196E86-7AD7-234E-886B-DA2C50085F34}"/>
              </a:ext>
            </a:extLst>
          </p:cNvPr>
          <p:cNvSpPr/>
          <p:nvPr/>
        </p:nvSpPr>
        <p:spPr>
          <a:xfrm>
            <a:off x="6490918" y="27605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77;p19">
            <a:extLst>
              <a:ext uri="{FF2B5EF4-FFF2-40B4-BE49-F238E27FC236}">
                <a16:creationId xmlns:a16="http://schemas.microsoft.com/office/drawing/2014/main" id="{89C1CE83-D9F6-2242-9A76-4E421D83894A}"/>
              </a:ext>
            </a:extLst>
          </p:cNvPr>
          <p:cNvSpPr/>
          <p:nvPr/>
        </p:nvSpPr>
        <p:spPr>
          <a:xfrm>
            <a:off x="6490918" y="30653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78;p19">
            <a:extLst>
              <a:ext uri="{FF2B5EF4-FFF2-40B4-BE49-F238E27FC236}">
                <a16:creationId xmlns:a16="http://schemas.microsoft.com/office/drawing/2014/main" id="{684BD70D-0B06-9B41-8798-56FF2658BFCA}"/>
              </a:ext>
            </a:extLst>
          </p:cNvPr>
          <p:cNvSpPr/>
          <p:nvPr/>
        </p:nvSpPr>
        <p:spPr>
          <a:xfrm>
            <a:off x="6490918" y="34082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79;p19">
            <a:extLst>
              <a:ext uri="{FF2B5EF4-FFF2-40B4-BE49-F238E27FC236}">
                <a16:creationId xmlns:a16="http://schemas.microsoft.com/office/drawing/2014/main" id="{B7B435EA-C222-2841-81DA-A40E9858AA60}"/>
              </a:ext>
            </a:extLst>
          </p:cNvPr>
          <p:cNvSpPr/>
          <p:nvPr/>
        </p:nvSpPr>
        <p:spPr>
          <a:xfrm>
            <a:off x="6490918" y="37130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80;p19">
            <a:extLst>
              <a:ext uri="{FF2B5EF4-FFF2-40B4-BE49-F238E27FC236}">
                <a16:creationId xmlns:a16="http://schemas.microsoft.com/office/drawing/2014/main" id="{8ACF58C5-982D-604F-8280-14B94EFC238E}"/>
              </a:ext>
            </a:extLst>
          </p:cNvPr>
          <p:cNvSpPr/>
          <p:nvPr/>
        </p:nvSpPr>
        <p:spPr>
          <a:xfrm>
            <a:off x="6490918" y="401782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81;p19">
            <a:extLst>
              <a:ext uri="{FF2B5EF4-FFF2-40B4-BE49-F238E27FC236}">
                <a16:creationId xmlns:a16="http://schemas.microsoft.com/office/drawing/2014/main" id="{DAFE2CDD-2F77-7748-AC26-3CFB5F8954B2}"/>
              </a:ext>
            </a:extLst>
          </p:cNvPr>
          <p:cNvSpPr/>
          <p:nvPr/>
        </p:nvSpPr>
        <p:spPr>
          <a:xfrm>
            <a:off x="6985093" y="21699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82;p19">
            <a:extLst>
              <a:ext uri="{FF2B5EF4-FFF2-40B4-BE49-F238E27FC236}">
                <a16:creationId xmlns:a16="http://schemas.microsoft.com/office/drawing/2014/main" id="{229212DF-9AFC-9E48-A588-295C45857EF9}"/>
              </a:ext>
            </a:extLst>
          </p:cNvPr>
          <p:cNvSpPr/>
          <p:nvPr/>
        </p:nvSpPr>
        <p:spPr>
          <a:xfrm>
            <a:off x="6985093" y="24747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83;p19">
            <a:extLst>
              <a:ext uri="{FF2B5EF4-FFF2-40B4-BE49-F238E27FC236}">
                <a16:creationId xmlns:a16="http://schemas.microsoft.com/office/drawing/2014/main" id="{C80D6BAF-57FE-2D41-AE25-AAEB92368E9B}"/>
              </a:ext>
            </a:extLst>
          </p:cNvPr>
          <p:cNvSpPr/>
          <p:nvPr/>
        </p:nvSpPr>
        <p:spPr>
          <a:xfrm>
            <a:off x="6985093" y="27795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84;p19">
            <a:extLst>
              <a:ext uri="{FF2B5EF4-FFF2-40B4-BE49-F238E27FC236}">
                <a16:creationId xmlns:a16="http://schemas.microsoft.com/office/drawing/2014/main" id="{5D6E3317-D293-BE43-8E4D-EE322316A94E}"/>
              </a:ext>
            </a:extLst>
          </p:cNvPr>
          <p:cNvSpPr/>
          <p:nvPr/>
        </p:nvSpPr>
        <p:spPr>
          <a:xfrm>
            <a:off x="6985093" y="30843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85;p19">
            <a:extLst>
              <a:ext uri="{FF2B5EF4-FFF2-40B4-BE49-F238E27FC236}">
                <a16:creationId xmlns:a16="http://schemas.microsoft.com/office/drawing/2014/main" id="{4ECDB547-A279-FF4C-8B12-692A7527BF33}"/>
              </a:ext>
            </a:extLst>
          </p:cNvPr>
          <p:cNvSpPr/>
          <p:nvPr/>
        </p:nvSpPr>
        <p:spPr>
          <a:xfrm>
            <a:off x="6985093" y="34272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86;p19">
            <a:extLst>
              <a:ext uri="{FF2B5EF4-FFF2-40B4-BE49-F238E27FC236}">
                <a16:creationId xmlns:a16="http://schemas.microsoft.com/office/drawing/2014/main" id="{3DFA3D55-06FE-824B-B2E2-46C687FE9C92}"/>
              </a:ext>
            </a:extLst>
          </p:cNvPr>
          <p:cNvSpPr/>
          <p:nvPr/>
        </p:nvSpPr>
        <p:spPr>
          <a:xfrm>
            <a:off x="6985093" y="37320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87;p19">
            <a:extLst>
              <a:ext uri="{FF2B5EF4-FFF2-40B4-BE49-F238E27FC236}">
                <a16:creationId xmlns:a16="http://schemas.microsoft.com/office/drawing/2014/main" id="{E4A0AC60-9799-9349-B7B5-73369DF478A5}"/>
              </a:ext>
            </a:extLst>
          </p:cNvPr>
          <p:cNvSpPr/>
          <p:nvPr/>
        </p:nvSpPr>
        <p:spPr>
          <a:xfrm>
            <a:off x="6985093" y="4036872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92;p19">
            <a:extLst>
              <a:ext uri="{FF2B5EF4-FFF2-40B4-BE49-F238E27FC236}">
                <a16:creationId xmlns:a16="http://schemas.microsoft.com/office/drawing/2014/main" id="{42C5E582-1B1D-654C-9F64-2E00FE8587C1}"/>
              </a:ext>
            </a:extLst>
          </p:cNvPr>
          <p:cNvSpPr/>
          <p:nvPr/>
        </p:nvSpPr>
        <p:spPr>
          <a:xfrm>
            <a:off x="10517168" y="2461285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93;p19">
            <a:extLst>
              <a:ext uri="{FF2B5EF4-FFF2-40B4-BE49-F238E27FC236}">
                <a16:creationId xmlns:a16="http://schemas.microsoft.com/office/drawing/2014/main" id="{0FA716BD-28C0-FE4A-A93E-3F46A8976E2C}"/>
              </a:ext>
            </a:extLst>
          </p:cNvPr>
          <p:cNvSpPr/>
          <p:nvPr/>
        </p:nvSpPr>
        <p:spPr>
          <a:xfrm>
            <a:off x="10517168" y="2766085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94;p19">
            <a:extLst>
              <a:ext uri="{FF2B5EF4-FFF2-40B4-BE49-F238E27FC236}">
                <a16:creationId xmlns:a16="http://schemas.microsoft.com/office/drawing/2014/main" id="{4F6ACDF7-D4C6-F943-A50D-0D05E3CEF21E}"/>
              </a:ext>
            </a:extLst>
          </p:cNvPr>
          <p:cNvSpPr/>
          <p:nvPr/>
        </p:nvSpPr>
        <p:spPr>
          <a:xfrm>
            <a:off x="10517168" y="3108985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95;p19">
            <a:extLst>
              <a:ext uri="{FF2B5EF4-FFF2-40B4-BE49-F238E27FC236}">
                <a16:creationId xmlns:a16="http://schemas.microsoft.com/office/drawing/2014/main" id="{4C714748-258F-1D45-A7A4-EA94BD05EA6A}"/>
              </a:ext>
            </a:extLst>
          </p:cNvPr>
          <p:cNvSpPr/>
          <p:nvPr/>
        </p:nvSpPr>
        <p:spPr>
          <a:xfrm>
            <a:off x="10517168" y="3413785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96;p19">
            <a:extLst>
              <a:ext uri="{FF2B5EF4-FFF2-40B4-BE49-F238E27FC236}">
                <a16:creationId xmlns:a16="http://schemas.microsoft.com/office/drawing/2014/main" id="{251AFD27-A3BF-2847-ACA8-346BCF328BA8}"/>
              </a:ext>
            </a:extLst>
          </p:cNvPr>
          <p:cNvSpPr/>
          <p:nvPr/>
        </p:nvSpPr>
        <p:spPr>
          <a:xfrm>
            <a:off x="10517168" y="3718585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Right Arrow 81">
            <a:extLst>
              <a:ext uri="{FF2B5EF4-FFF2-40B4-BE49-F238E27FC236}">
                <a16:creationId xmlns:a16="http://schemas.microsoft.com/office/drawing/2014/main" id="{899BD29C-61AA-F04B-8CF6-D67BDDA68182}"/>
              </a:ext>
            </a:extLst>
          </p:cNvPr>
          <p:cNvSpPr/>
          <p:nvPr/>
        </p:nvSpPr>
        <p:spPr>
          <a:xfrm>
            <a:off x="2330823" y="3009912"/>
            <a:ext cx="485192" cy="333375"/>
          </a:xfrm>
          <a:prstGeom prst="rightArrow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B28A479-5060-1B40-9529-DBB45C08C8E8}"/>
              </a:ext>
            </a:extLst>
          </p:cNvPr>
          <p:cNvSpPr txBox="1"/>
          <p:nvPr/>
        </p:nvSpPr>
        <p:spPr>
          <a:xfrm>
            <a:off x="3323472" y="4741729"/>
            <a:ext cx="167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VGG-16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D6FC961-22F1-7D45-9BA5-EEEC9E8AEA3B}"/>
              </a:ext>
            </a:extLst>
          </p:cNvPr>
          <p:cNvSpPr txBox="1"/>
          <p:nvPr/>
        </p:nvSpPr>
        <p:spPr>
          <a:xfrm>
            <a:off x="6991511" y="4710200"/>
            <a:ext cx="167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Custom layers</a:t>
            </a:r>
          </a:p>
        </p:txBody>
      </p:sp>
      <p:sp>
        <p:nvSpPr>
          <p:cNvPr id="78" name="Left Brace 77">
            <a:extLst>
              <a:ext uri="{FF2B5EF4-FFF2-40B4-BE49-F238E27FC236}">
                <a16:creationId xmlns:a16="http://schemas.microsoft.com/office/drawing/2014/main" id="{0EA74C68-B217-EA47-8B29-65E541BD2A97}"/>
              </a:ext>
            </a:extLst>
          </p:cNvPr>
          <p:cNvSpPr/>
          <p:nvPr/>
        </p:nvSpPr>
        <p:spPr>
          <a:xfrm rot="16200000">
            <a:off x="4032101" y="3768715"/>
            <a:ext cx="225201" cy="1673026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9" name="Left Brace 78">
            <a:extLst>
              <a:ext uri="{FF2B5EF4-FFF2-40B4-BE49-F238E27FC236}">
                <a16:creationId xmlns:a16="http://schemas.microsoft.com/office/drawing/2014/main" id="{7DC07FF2-EA27-014A-A99B-E87F8FE13B0E}"/>
              </a:ext>
            </a:extLst>
          </p:cNvPr>
          <p:cNvSpPr/>
          <p:nvPr/>
        </p:nvSpPr>
        <p:spPr>
          <a:xfrm rot="16200000">
            <a:off x="7767126" y="3211610"/>
            <a:ext cx="139056" cy="2691471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Right Arrow 138">
            <a:extLst>
              <a:ext uri="{FF2B5EF4-FFF2-40B4-BE49-F238E27FC236}">
                <a16:creationId xmlns:a16="http://schemas.microsoft.com/office/drawing/2014/main" id="{953D0EF3-A45A-E549-9B82-A0EC426210FC}"/>
              </a:ext>
            </a:extLst>
          </p:cNvPr>
          <p:cNvSpPr/>
          <p:nvPr/>
        </p:nvSpPr>
        <p:spPr>
          <a:xfrm>
            <a:off x="5551970" y="3024200"/>
            <a:ext cx="485192" cy="333375"/>
          </a:xfrm>
          <a:prstGeom prst="rightArrow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Google Shape;142;p19">
            <a:extLst>
              <a:ext uri="{FF2B5EF4-FFF2-40B4-BE49-F238E27FC236}">
                <a16:creationId xmlns:a16="http://schemas.microsoft.com/office/drawing/2014/main" id="{B344DC68-FE2A-1E4F-8295-B01A7FD6BAD7}"/>
              </a:ext>
            </a:extLst>
          </p:cNvPr>
          <p:cNvSpPr/>
          <p:nvPr/>
        </p:nvSpPr>
        <p:spPr>
          <a:xfrm>
            <a:off x="7455427" y="21794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3;p19">
            <a:extLst>
              <a:ext uri="{FF2B5EF4-FFF2-40B4-BE49-F238E27FC236}">
                <a16:creationId xmlns:a16="http://schemas.microsoft.com/office/drawing/2014/main" id="{6C654757-B762-E241-98EA-FEDC4FFF164C}"/>
              </a:ext>
            </a:extLst>
          </p:cNvPr>
          <p:cNvSpPr/>
          <p:nvPr/>
        </p:nvSpPr>
        <p:spPr>
          <a:xfrm>
            <a:off x="7455427" y="24842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4;p19">
            <a:extLst>
              <a:ext uri="{FF2B5EF4-FFF2-40B4-BE49-F238E27FC236}">
                <a16:creationId xmlns:a16="http://schemas.microsoft.com/office/drawing/2014/main" id="{11A701A3-BAF3-EF44-AD16-127D1D0C72B4}"/>
              </a:ext>
            </a:extLst>
          </p:cNvPr>
          <p:cNvSpPr/>
          <p:nvPr/>
        </p:nvSpPr>
        <p:spPr>
          <a:xfrm>
            <a:off x="7455427" y="27890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5;p19">
            <a:extLst>
              <a:ext uri="{FF2B5EF4-FFF2-40B4-BE49-F238E27FC236}">
                <a16:creationId xmlns:a16="http://schemas.microsoft.com/office/drawing/2014/main" id="{843309E4-5196-6D46-96C5-36B1E0972CF1}"/>
              </a:ext>
            </a:extLst>
          </p:cNvPr>
          <p:cNvSpPr/>
          <p:nvPr/>
        </p:nvSpPr>
        <p:spPr>
          <a:xfrm>
            <a:off x="7455427" y="30938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6;p19">
            <a:extLst>
              <a:ext uri="{FF2B5EF4-FFF2-40B4-BE49-F238E27FC236}">
                <a16:creationId xmlns:a16="http://schemas.microsoft.com/office/drawing/2014/main" id="{E4431F3C-F463-4B49-884D-15A98E5BB9A9}"/>
              </a:ext>
            </a:extLst>
          </p:cNvPr>
          <p:cNvSpPr/>
          <p:nvPr/>
        </p:nvSpPr>
        <p:spPr>
          <a:xfrm>
            <a:off x="7455427" y="34367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7;p19">
            <a:extLst>
              <a:ext uri="{FF2B5EF4-FFF2-40B4-BE49-F238E27FC236}">
                <a16:creationId xmlns:a16="http://schemas.microsoft.com/office/drawing/2014/main" id="{20A94CB8-F024-334E-BAF7-809BD7AD88F0}"/>
              </a:ext>
            </a:extLst>
          </p:cNvPr>
          <p:cNvSpPr/>
          <p:nvPr/>
        </p:nvSpPr>
        <p:spPr>
          <a:xfrm>
            <a:off x="7455427" y="37415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8;p19">
            <a:extLst>
              <a:ext uri="{FF2B5EF4-FFF2-40B4-BE49-F238E27FC236}">
                <a16:creationId xmlns:a16="http://schemas.microsoft.com/office/drawing/2014/main" id="{E4CA6EEE-0F8F-7D45-874A-A85DF972C0EA}"/>
              </a:ext>
            </a:extLst>
          </p:cNvPr>
          <p:cNvSpPr/>
          <p:nvPr/>
        </p:nvSpPr>
        <p:spPr>
          <a:xfrm>
            <a:off x="7455427" y="40463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9;p19">
            <a:extLst>
              <a:ext uri="{FF2B5EF4-FFF2-40B4-BE49-F238E27FC236}">
                <a16:creationId xmlns:a16="http://schemas.microsoft.com/office/drawing/2014/main" id="{0A29A44F-EDEE-434E-9558-BB35DE4E8B6E}"/>
              </a:ext>
            </a:extLst>
          </p:cNvPr>
          <p:cNvSpPr/>
          <p:nvPr/>
        </p:nvSpPr>
        <p:spPr>
          <a:xfrm>
            <a:off x="7949602" y="21985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50;p19">
            <a:extLst>
              <a:ext uri="{FF2B5EF4-FFF2-40B4-BE49-F238E27FC236}">
                <a16:creationId xmlns:a16="http://schemas.microsoft.com/office/drawing/2014/main" id="{15DD4273-FB25-844B-9B9C-D4FDB6DD5F04}"/>
              </a:ext>
            </a:extLst>
          </p:cNvPr>
          <p:cNvSpPr/>
          <p:nvPr/>
        </p:nvSpPr>
        <p:spPr>
          <a:xfrm>
            <a:off x="7949602" y="25033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51;p19">
            <a:extLst>
              <a:ext uri="{FF2B5EF4-FFF2-40B4-BE49-F238E27FC236}">
                <a16:creationId xmlns:a16="http://schemas.microsoft.com/office/drawing/2014/main" id="{C2092BC9-B532-8648-B350-8D4B2B7553B8}"/>
              </a:ext>
            </a:extLst>
          </p:cNvPr>
          <p:cNvSpPr/>
          <p:nvPr/>
        </p:nvSpPr>
        <p:spPr>
          <a:xfrm>
            <a:off x="7949602" y="28081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2;p19">
            <a:extLst>
              <a:ext uri="{FF2B5EF4-FFF2-40B4-BE49-F238E27FC236}">
                <a16:creationId xmlns:a16="http://schemas.microsoft.com/office/drawing/2014/main" id="{5B96ACF8-F6F3-AF44-B287-5EB66B42F142}"/>
              </a:ext>
            </a:extLst>
          </p:cNvPr>
          <p:cNvSpPr/>
          <p:nvPr/>
        </p:nvSpPr>
        <p:spPr>
          <a:xfrm>
            <a:off x="7949602" y="31129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3;p19">
            <a:extLst>
              <a:ext uri="{FF2B5EF4-FFF2-40B4-BE49-F238E27FC236}">
                <a16:creationId xmlns:a16="http://schemas.microsoft.com/office/drawing/2014/main" id="{4F839B1E-3A4A-5B4B-A42A-0F53AC9457FE}"/>
              </a:ext>
            </a:extLst>
          </p:cNvPr>
          <p:cNvSpPr/>
          <p:nvPr/>
        </p:nvSpPr>
        <p:spPr>
          <a:xfrm>
            <a:off x="7949602" y="34558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4;p19">
            <a:extLst>
              <a:ext uri="{FF2B5EF4-FFF2-40B4-BE49-F238E27FC236}">
                <a16:creationId xmlns:a16="http://schemas.microsoft.com/office/drawing/2014/main" id="{C6A601D4-4AF0-814F-BAD2-7CD762FA3A5F}"/>
              </a:ext>
            </a:extLst>
          </p:cNvPr>
          <p:cNvSpPr/>
          <p:nvPr/>
        </p:nvSpPr>
        <p:spPr>
          <a:xfrm>
            <a:off x="7949602" y="37606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5;p19">
            <a:extLst>
              <a:ext uri="{FF2B5EF4-FFF2-40B4-BE49-F238E27FC236}">
                <a16:creationId xmlns:a16="http://schemas.microsoft.com/office/drawing/2014/main" id="{17879B78-4C03-C44B-A57F-5675312DCE86}"/>
              </a:ext>
            </a:extLst>
          </p:cNvPr>
          <p:cNvSpPr/>
          <p:nvPr/>
        </p:nvSpPr>
        <p:spPr>
          <a:xfrm>
            <a:off x="7949602" y="40654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6;p19">
            <a:extLst>
              <a:ext uri="{FF2B5EF4-FFF2-40B4-BE49-F238E27FC236}">
                <a16:creationId xmlns:a16="http://schemas.microsoft.com/office/drawing/2014/main" id="{16CE4424-CC18-A54F-B8DC-BD3F2BCE869F}"/>
              </a:ext>
            </a:extLst>
          </p:cNvPr>
          <p:cNvSpPr/>
          <p:nvPr/>
        </p:nvSpPr>
        <p:spPr>
          <a:xfrm>
            <a:off x="8443777" y="21985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7;p19">
            <a:extLst>
              <a:ext uri="{FF2B5EF4-FFF2-40B4-BE49-F238E27FC236}">
                <a16:creationId xmlns:a16="http://schemas.microsoft.com/office/drawing/2014/main" id="{52D96466-A69C-2F4B-AD8E-66C3FD07D9CB}"/>
              </a:ext>
            </a:extLst>
          </p:cNvPr>
          <p:cNvSpPr/>
          <p:nvPr/>
        </p:nvSpPr>
        <p:spPr>
          <a:xfrm>
            <a:off x="8443777" y="25033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8;p19">
            <a:extLst>
              <a:ext uri="{FF2B5EF4-FFF2-40B4-BE49-F238E27FC236}">
                <a16:creationId xmlns:a16="http://schemas.microsoft.com/office/drawing/2014/main" id="{90C20680-779B-6D47-930D-D1E79AA58F85}"/>
              </a:ext>
            </a:extLst>
          </p:cNvPr>
          <p:cNvSpPr/>
          <p:nvPr/>
        </p:nvSpPr>
        <p:spPr>
          <a:xfrm>
            <a:off x="8443777" y="28081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9;p19">
            <a:extLst>
              <a:ext uri="{FF2B5EF4-FFF2-40B4-BE49-F238E27FC236}">
                <a16:creationId xmlns:a16="http://schemas.microsoft.com/office/drawing/2014/main" id="{D4EBF249-7235-834D-B700-4AB5AD5E9E3E}"/>
              </a:ext>
            </a:extLst>
          </p:cNvPr>
          <p:cNvSpPr/>
          <p:nvPr/>
        </p:nvSpPr>
        <p:spPr>
          <a:xfrm>
            <a:off x="8443777" y="31129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60;p19">
            <a:extLst>
              <a:ext uri="{FF2B5EF4-FFF2-40B4-BE49-F238E27FC236}">
                <a16:creationId xmlns:a16="http://schemas.microsoft.com/office/drawing/2014/main" id="{7E545293-33CD-9243-85A2-9C720B3342F8}"/>
              </a:ext>
            </a:extLst>
          </p:cNvPr>
          <p:cNvSpPr/>
          <p:nvPr/>
        </p:nvSpPr>
        <p:spPr>
          <a:xfrm>
            <a:off x="8443777" y="34558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61;p19">
            <a:extLst>
              <a:ext uri="{FF2B5EF4-FFF2-40B4-BE49-F238E27FC236}">
                <a16:creationId xmlns:a16="http://schemas.microsoft.com/office/drawing/2014/main" id="{636BE16B-CFF2-2848-947C-F9C93A30C640}"/>
              </a:ext>
            </a:extLst>
          </p:cNvPr>
          <p:cNvSpPr/>
          <p:nvPr/>
        </p:nvSpPr>
        <p:spPr>
          <a:xfrm>
            <a:off x="8443777" y="37606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2;p19">
            <a:extLst>
              <a:ext uri="{FF2B5EF4-FFF2-40B4-BE49-F238E27FC236}">
                <a16:creationId xmlns:a16="http://schemas.microsoft.com/office/drawing/2014/main" id="{3353A8A8-3D03-E14B-B36E-DD145F129B8F}"/>
              </a:ext>
            </a:extLst>
          </p:cNvPr>
          <p:cNvSpPr/>
          <p:nvPr/>
        </p:nvSpPr>
        <p:spPr>
          <a:xfrm>
            <a:off x="8443777" y="406544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3;p19">
            <a:extLst>
              <a:ext uri="{FF2B5EF4-FFF2-40B4-BE49-F238E27FC236}">
                <a16:creationId xmlns:a16="http://schemas.microsoft.com/office/drawing/2014/main" id="{0E8FFCFB-1A85-3E4D-B506-8C687652F283}"/>
              </a:ext>
            </a:extLst>
          </p:cNvPr>
          <p:cNvSpPr/>
          <p:nvPr/>
        </p:nvSpPr>
        <p:spPr>
          <a:xfrm>
            <a:off x="8937952" y="22175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4;p19">
            <a:extLst>
              <a:ext uri="{FF2B5EF4-FFF2-40B4-BE49-F238E27FC236}">
                <a16:creationId xmlns:a16="http://schemas.microsoft.com/office/drawing/2014/main" id="{96C9AD8F-AF4F-CA49-8F4F-5F3A96C3550D}"/>
              </a:ext>
            </a:extLst>
          </p:cNvPr>
          <p:cNvSpPr/>
          <p:nvPr/>
        </p:nvSpPr>
        <p:spPr>
          <a:xfrm>
            <a:off x="8937952" y="25223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5;p19">
            <a:extLst>
              <a:ext uri="{FF2B5EF4-FFF2-40B4-BE49-F238E27FC236}">
                <a16:creationId xmlns:a16="http://schemas.microsoft.com/office/drawing/2014/main" id="{0E393161-FE7F-EA47-AEF7-6402F7296FEA}"/>
              </a:ext>
            </a:extLst>
          </p:cNvPr>
          <p:cNvSpPr/>
          <p:nvPr/>
        </p:nvSpPr>
        <p:spPr>
          <a:xfrm>
            <a:off x="8937952" y="28271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6;p19">
            <a:extLst>
              <a:ext uri="{FF2B5EF4-FFF2-40B4-BE49-F238E27FC236}">
                <a16:creationId xmlns:a16="http://schemas.microsoft.com/office/drawing/2014/main" id="{DABA1DC7-8440-644B-BDC4-0592C287F153}"/>
              </a:ext>
            </a:extLst>
          </p:cNvPr>
          <p:cNvSpPr/>
          <p:nvPr/>
        </p:nvSpPr>
        <p:spPr>
          <a:xfrm>
            <a:off x="8937952" y="31319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7;p19">
            <a:extLst>
              <a:ext uri="{FF2B5EF4-FFF2-40B4-BE49-F238E27FC236}">
                <a16:creationId xmlns:a16="http://schemas.microsoft.com/office/drawing/2014/main" id="{DA2AEFCB-F04B-CA4E-958F-46A73102A1F8}"/>
              </a:ext>
            </a:extLst>
          </p:cNvPr>
          <p:cNvSpPr/>
          <p:nvPr/>
        </p:nvSpPr>
        <p:spPr>
          <a:xfrm>
            <a:off x="8937952" y="34748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8;p19">
            <a:extLst>
              <a:ext uri="{FF2B5EF4-FFF2-40B4-BE49-F238E27FC236}">
                <a16:creationId xmlns:a16="http://schemas.microsoft.com/office/drawing/2014/main" id="{557067A0-6E81-244C-8B01-1AD0CEDD5BED}"/>
              </a:ext>
            </a:extLst>
          </p:cNvPr>
          <p:cNvSpPr/>
          <p:nvPr/>
        </p:nvSpPr>
        <p:spPr>
          <a:xfrm>
            <a:off x="8937952" y="37796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9;p19">
            <a:extLst>
              <a:ext uri="{FF2B5EF4-FFF2-40B4-BE49-F238E27FC236}">
                <a16:creationId xmlns:a16="http://schemas.microsoft.com/office/drawing/2014/main" id="{CA68D504-9CD2-0C46-8803-3590787BF9C8}"/>
              </a:ext>
            </a:extLst>
          </p:cNvPr>
          <p:cNvSpPr/>
          <p:nvPr/>
        </p:nvSpPr>
        <p:spPr>
          <a:xfrm>
            <a:off x="8937952" y="4084497"/>
            <a:ext cx="190500" cy="190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04414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6E8FA409-F6C3-7A4D-AEC0-9B08E95BEAC0}"/>
              </a:ext>
            </a:extLst>
          </p:cNvPr>
          <p:cNvSpPr txBox="1"/>
          <p:nvPr/>
        </p:nvSpPr>
        <p:spPr>
          <a:xfrm>
            <a:off x="9775905" y="4741729"/>
            <a:ext cx="167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Model’s output</a:t>
            </a:r>
          </a:p>
        </p:txBody>
      </p:sp>
      <p:sp>
        <p:nvSpPr>
          <p:cNvPr id="197" name="Left Brace 196">
            <a:extLst>
              <a:ext uri="{FF2B5EF4-FFF2-40B4-BE49-F238E27FC236}">
                <a16:creationId xmlns:a16="http://schemas.microsoft.com/office/drawing/2014/main" id="{9482BAE1-7104-EC45-B628-AF72BDFC1494}"/>
              </a:ext>
            </a:extLst>
          </p:cNvPr>
          <p:cNvSpPr/>
          <p:nvPr/>
        </p:nvSpPr>
        <p:spPr>
          <a:xfrm rot="16200000">
            <a:off x="10536529" y="4293832"/>
            <a:ext cx="151775" cy="547717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8" name="Right Arrow 197">
            <a:extLst>
              <a:ext uri="{FF2B5EF4-FFF2-40B4-BE49-F238E27FC236}">
                <a16:creationId xmlns:a16="http://schemas.microsoft.com/office/drawing/2014/main" id="{CF667FED-8311-6F47-BFF2-C5BB16C86E75}"/>
              </a:ext>
            </a:extLst>
          </p:cNvPr>
          <p:cNvSpPr/>
          <p:nvPr/>
        </p:nvSpPr>
        <p:spPr>
          <a:xfrm>
            <a:off x="9335206" y="3085185"/>
            <a:ext cx="485192" cy="333375"/>
          </a:xfrm>
          <a:prstGeom prst="rightArrow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339730-0D04-DD41-93A5-BA0297C32A3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3067" y="5125992"/>
            <a:ext cx="3772838" cy="1340519"/>
          </a:xfrm>
          <a:prstGeom prst="rect">
            <a:avLst/>
          </a:prstGeom>
        </p:spPr>
      </p:pic>
      <p:pic>
        <p:nvPicPr>
          <p:cNvPr id="200" name="Picture 199">
            <a:extLst>
              <a:ext uri="{FF2B5EF4-FFF2-40B4-BE49-F238E27FC236}">
                <a16:creationId xmlns:a16="http://schemas.microsoft.com/office/drawing/2014/main" id="{42299455-C711-6644-96D0-D471A2BB498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7983" y="5207631"/>
            <a:ext cx="2164002" cy="633276"/>
          </a:xfrm>
          <a:prstGeom prst="rect">
            <a:avLst/>
          </a:prstGeom>
        </p:spPr>
      </p:pic>
      <p:sp>
        <p:nvSpPr>
          <p:cNvPr id="203" name="TextBox 202">
            <a:extLst>
              <a:ext uri="{FF2B5EF4-FFF2-40B4-BE49-F238E27FC236}">
                <a16:creationId xmlns:a16="http://schemas.microsoft.com/office/drawing/2014/main" id="{DFE2F956-AAFC-1548-A4B4-2DB4AB06C1E9}"/>
              </a:ext>
            </a:extLst>
          </p:cNvPr>
          <p:cNvSpPr txBox="1"/>
          <p:nvPr/>
        </p:nvSpPr>
        <p:spPr>
          <a:xfrm>
            <a:off x="985220" y="4811904"/>
            <a:ext cx="167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User’s input</a:t>
            </a:r>
          </a:p>
        </p:txBody>
      </p:sp>
      <p:sp>
        <p:nvSpPr>
          <p:cNvPr id="204" name="Left Brace 203">
            <a:extLst>
              <a:ext uri="{FF2B5EF4-FFF2-40B4-BE49-F238E27FC236}">
                <a16:creationId xmlns:a16="http://schemas.microsoft.com/office/drawing/2014/main" id="{B671842A-CBB2-4641-A05A-0A0D4948AD47}"/>
              </a:ext>
            </a:extLst>
          </p:cNvPr>
          <p:cNvSpPr/>
          <p:nvPr/>
        </p:nvSpPr>
        <p:spPr>
          <a:xfrm rot="16200000">
            <a:off x="1745844" y="4364007"/>
            <a:ext cx="151775" cy="547717"/>
          </a:xfrm>
          <a:prstGeom prst="leftBrac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45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9981F-F826-E842-8378-5CFB173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2BC1-C980-BC4E-A4FB-1C088579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9063" y="-14288"/>
            <a:ext cx="7077076" cy="6936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39301-00AF-C54A-BFD7-4FFC323F076F}"/>
              </a:ext>
            </a:extLst>
          </p:cNvPr>
          <p:cNvSpPr txBox="1"/>
          <p:nvPr/>
        </p:nvSpPr>
        <p:spPr>
          <a:xfrm>
            <a:off x="7230687" y="1148339"/>
            <a:ext cx="2759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DCD8B-8811-224D-9177-B396564F6E14}"/>
              </a:ext>
            </a:extLst>
          </p:cNvPr>
          <p:cNvSpPr/>
          <p:nvPr/>
        </p:nvSpPr>
        <p:spPr>
          <a:xfrm>
            <a:off x="6942511" y="2445558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 –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15F90-49A4-E040-9C60-FB013AEA7E1E}"/>
              </a:ext>
            </a:extLst>
          </p:cNvPr>
          <p:cNvSpPr/>
          <p:nvPr/>
        </p:nvSpPr>
        <p:spPr>
          <a:xfrm>
            <a:off x="6958012" y="3144833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2 – Overview of our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F6CA9-2EB8-C940-AFD4-29A4F29F9C32}"/>
              </a:ext>
            </a:extLst>
          </p:cNvPr>
          <p:cNvSpPr/>
          <p:nvPr/>
        </p:nvSpPr>
        <p:spPr>
          <a:xfrm>
            <a:off x="6958012" y="3844108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3 – Deep diving on the challenges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BBC92-B23F-2E43-A94F-9025DF8EAC07}"/>
              </a:ext>
            </a:extLst>
          </p:cNvPr>
          <p:cNvSpPr/>
          <p:nvPr/>
        </p:nvSpPr>
        <p:spPr>
          <a:xfrm>
            <a:off x="6958012" y="4543383"/>
            <a:ext cx="5411219" cy="622711"/>
          </a:xfrm>
          <a:prstGeom prst="rect">
            <a:avLst/>
          </a:prstGeom>
          <a:solidFill>
            <a:srgbClr val="044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4 – Next steps</a:t>
            </a:r>
          </a:p>
        </p:txBody>
      </p:sp>
    </p:spTree>
    <p:extLst>
      <p:ext uri="{BB962C8B-B14F-4D97-AF65-F5344CB8AC3E}">
        <p14:creationId xmlns:p14="http://schemas.microsoft.com/office/powerpoint/2010/main" val="25607157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This model is just a first step</a:t>
            </a:r>
            <a:endParaRPr lang="en-US" sz="2800">
              <a:highlight>
                <a:srgbClr val="FFFF00"/>
              </a:highligh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D030718D-EE0A-F847-B3DB-474D0C80BB5D}"/>
              </a:ext>
            </a:extLst>
          </p:cNvPr>
          <p:cNvSpPr/>
          <p:nvPr/>
        </p:nvSpPr>
        <p:spPr>
          <a:xfrm rot="16200000">
            <a:off x="5106804" y="-3520834"/>
            <a:ext cx="1623503" cy="10870489"/>
          </a:xfrm>
          <a:prstGeom prst="downArrow">
            <a:avLst/>
          </a:prstGeom>
          <a:gradFill flip="none" rotWithShape="1">
            <a:gsLst>
              <a:gs pos="0">
                <a:srgbClr val="008080"/>
              </a:gs>
              <a:gs pos="100000">
                <a:srgbClr val="044140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24E638E-5195-9848-ACC3-77FFB39F0D9F}"/>
              </a:ext>
            </a:extLst>
          </p:cNvPr>
          <p:cNvSpPr/>
          <p:nvPr/>
        </p:nvSpPr>
        <p:spPr>
          <a:xfrm>
            <a:off x="3053445" y="3063135"/>
            <a:ext cx="2367877" cy="731143"/>
          </a:xfrm>
          <a:prstGeom prst="rect">
            <a:avLst/>
          </a:prstGeom>
          <a:solidFill>
            <a:srgbClr val="005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>
                <a:solidFill>
                  <a:schemeClr val="bg1"/>
                </a:solidFill>
                <a:latin typeface="Gill Sans SemiBold" panose="020B0502020104020203" pitchFamily="34" charset="-79"/>
                <a:ea typeface="Roboto Mono" pitchFamily="2" charset="0"/>
                <a:cs typeface="Gill Sans SemiBold" panose="020B0502020104020203" pitchFamily="34" charset="-79"/>
              </a:rPr>
              <a:t>Integrate this new feature into our app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E0E1D9-C4DD-5340-8310-B0CFF965A7F8}"/>
              </a:ext>
            </a:extLst>
          </p:cNvPr>
          <p:cNvSpPr/>
          <p:nvPr/>
        </p:nvSpPr>
        <p:spPr>
          <a:xfrm>
            <a:off x="3937344" y="1871133"/>
            <a:ext cx="600075" cy="600075"/>
          </a:xfrm>
          <a:prstGeom prst="ellipse">
            <a:avLst/>
          </a:prstGeom>
          <a:solidFill>
            <a:srgbClr val="0055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CD85-AEBE-B748-BAA6-431155FD6188}"/>
              </a:ext>
            </a:extLst>
          </p:cNvPr>
          <p:cNvSpPr/>
          <p:nvPr/>
        </p:nvSpPr>
        <p:spPr>
          <a:xfrm>
            <a:off x="5623580" y="3063136"/>
            <a:ext cx="2367877" cy="731142"/>
          </a:xfrm>
          <a:prstGeom prst="rect">
            <a:avLst/>
          </a:prstGeom>
          <a:solidFill>
            <a:srgbClr val="0062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>
                <a:solidFill>
                  <a:schemeClr val="bg1"/>
                </a:solidFill>
                <a:latin typeface="Gill Sans SemiBold" panose="020B0502020104020203" pitchFamily="34" charset="-79"/>
                <a:ea typeface="Roboto Mono" pitchFamily="2" charset="0"/>
                <a:cs typeface="Gill Sans SemiBold" panose="020B0502020104020203" pitchFamily="34" charset="-79"/>
              </a:rPr>
              <a:t>Release our app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2D8D30-5057-034F-A4E6-75EC17683FB5}"/>
              </a:ext>
            </a:extLst>
          </p:cNvPr>
          <p:cNvSpPr/>
          <p:nvPr/>
        </p:nvSpPr>
        <p:spPr>
          <a:xfrm>
            <a:off x="6507479" y="1871133"/>
            <a:ext cx="600075" cy="600075"/>
          </a:xfrm>
          <a:prstGeom prst="ellipse">
            <a:avLst/>
          </a:prstGeom>
          <a:solidFill>
            <a:srgbClr val="00626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68EA65-A372-6348-9FF7-67980CC0E771}"/>
              </a:ext>
            </a:extLst>
          </p:cNvPr>
          <p:cNvSpPr/>
          <p:nvPr/>
        </p:nvSpPr>
        <p:spPr>
          <a:xfrm>
            <a:off x="8193715" y="3050428"/>
            <a:ext cx="2367877" cy="743849"/>
          </a:xfrm>
          <a:prstGeom prst="rect">
            <a:avLst/>
          </a:prstGeom>
          <a:solidFill>
            <a:srgbClr val="0077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b="1">
                <a:solidFill>
                  <a:schemeClr val="bg1"/>
                </a:solidFill>
                <a:latin typeface="Gill Sans SemiBold" panose="020B0502020104020203" pitchFamily="34" charset="-79"/>
                <a:ea typeface="Roboto Mono" pitchFamily="2" charset="0"/>
                <a:cs typeface="Gill Sans SemiBold" panose="020B0502020104020203" pitchFamily="34" charset="-79"/>
              </a:rPr>
              <a:t>Monetize the app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17ABE8A-E84D-C64C-BDA2-AAE04426B224}"/>
              </a:ext>
            </a:extLst>
          </p:cNvPr>
          <p:cNvSpPr/>
          <p:nvPr/>
        </p:nvSpPr>
        <p:spPr>
          <a:xfrm>
            <a:off x="9077614" y="1858426"/>
            <a:ext cx="600075" cy="600075"/>
          </a:xfrm>
          <a:prstGeom prst="ellipse">
            <a:avLst/>
          </a:prstGeom>
          <a:solidFill>
            <a:srgbClr val="00777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4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E39F278-9A2A-7C49-A2B6-6BBE0E6F4BD2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4237382" y="2471208"/>
            <a:ext cx="2" cy="586752"/>
          </a:xfrm>
          <a:prstGeom prst="line">
            <a:avLst/>
          </a:prstGeom>
          <a:ln>
            <a:solidFill>
              <a:srgbClr val="0055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91AE02D-C455-164D-BEC8-F672838B1BCD}"/>
              </a:ext>
            </a:extLst>
          </p:cNvPr>
          <p:cNvCxnSpPr>
            <a:cxnSpLocks/>
            <a:stCxn id="35" idx="4"/>
          </p:cNvCxnSpPr>
          <p:nvPr/>
        </p:nvCxnSpPr>
        <p:spPr>
          <a:xfrm>
            <a:off x="6807517" y="2471208"/>
            <a:ext cx="1385" cy="585575"/>
          </a:xfrm>
          <a:prstGeom prst="line">
            <a:avLst/>
          </a:prstGeom>
          <a:ln>
            <a:solidFill>
              <a:srgbClr val="00626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1B4B1B28-3A1E-1041-B8EC-43748C539B82}"/>
              </a:ext>
            </a:extLst>
          </p:cNvPr>
          <p:cNvCxnSpPr>
            <a:cxnSpLocks/>
            <a:stCxn id="37" idx="4"/>
          </p:cNvCxnSpPr>
          <p:nvPr/>
        </p:nvCxnSpPr>
        <p:spPr>
          <a:xfrm>
            <a:off x="9377652" y="2458501"/>
            <a:ext cx="1" cy="586752"/>
          </a:xfrm>
          <a:prstGeom prst="line">
            <a:avLst/>
          </a:prstGeom>
          <a:ln>
            <a:solidFill>
              <a:srgbClr val="0077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93D94156-6B64-D044-9252-4ABF5889EEB6}"/>
              </a:ext>
            </a:extLst>
          </p:cNvPr>
          <p:cNvGrpSpPr/>
          <p:nvPr/>
        </p:nvGrpSpPr>
        <p:grpSpPr>
          <a:xfrm>
            <a:off x="483307" y="1871133"/>
            <a:ext cx="2367880" cy="4485216"/>
            <a:chOff x="483307" y="1871133"/>
            <a:chExt cx="2367880" cy="448521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D4D7C22-D6E5-E843-822C-450F0F8C8A3D}"/>
                </a:ext>
              </a:extLst>
            </p:cNvPr>
            <p:cNvSpPr/>
            <p:nvPr/>
          </p:nvSpPr>
          <p:spPr>
            <a:xfrm>
              <a:off x="483310" y="3063136"/>
              <a:ext cx="2367877" cy="731144"/>
            </a:xfrm>
            <a:prstGeom prst="rect">
              <a:avLst/>
            </a:prstGeom>
            <a:solidFill>
              <a:srgbClr val="0441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700">
                  <a:solidFill>
                    <a:schemeClr val="bg1"/>
                  </a:solidFill>
                  <a:latin typeface="Gill Sans SemiBold" panose="020B0502020104020203" pitchFamily="34" charset="-79"/>
                  <a:ea typeface="Roboto Mono" pitchFamily="2" charset="0"/>
                  <a:cs typeface="Gill Sans SemiBold" panose="020B0502020104020203" pitchFamily="34" charset="-79"/>
                </a:rPr>
                <a:t>Improve our model</a:t>
              </a:r>
              <a:endParaRPr lang="en-US" sz="1700" b="1">
                <a:solidFill>
                  <a:schemeClr val="bg1"/>
                </a:solidFill>
                <a:latin typeface="Gill Sans SemiBold" panose="020B0502020104020203" pitchFamily="34" charset="-79"/>
                <a:ea typeface="Roboto Mono" pitchFamily="2" charset="0"/>
                <a:cs typeface="Gill Sans SemiBold" panose="020B0502020104020203" pitchFamily="34" charset="-79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05947728-7A6B-6749-BFEF-626FFD46608C}"/>
                </a:ext>
              </a:extLst>
            </p:cNvPr>
            <p:cNvSpPr/>
            <p:nvPr/>
          </p:nvSpPr>
          <p:spPr>
            <a:xfrm>
              <a:off x="1367209" y="1871133"/>
              <a:ext cx="600075" cy="600075"/>
            </a:xfrm>
            <a:prstGeom prst="ellipse">
              <a:avLst/>
            </a:prstGeom>
            <a:solidFill>
              <a:srgbClr val="04414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latin typeface="Roboto Mono" pitchFamily="2" charset="0"/>
                  <a:ea typeface="Roboto Mono" pitchFamily="2" charset="0"/>
                </a:rPr>
                <a:t>1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90589C3-C82F-5842-91EE-C5636EA43A2A}"/>
                </a:ext>
              </a:extLst>
            </p:cNvPr>
            <p:cNvCxnSpPr>
              <a:cxnSpLocks/>
              <a:stCxn id="31" idx="4"/>
              <a:endCxn id="30" idx="0"/>
            </p:cNvCxnSpPr>
            <p:nvPr/>
          </p:nvCxnSpPr>
          <p:spPr>
            <a:xfrm>
              <a:off x="1667247" y="2471208"/>
              <a:ext cx="2" cy="591928"/>
            </a:xfrm>
            <a:prstGeom prst="line">
              <a:avLst/>
            </a:prstGeom>
            <a:ln>
              <a:solidFill>
                <a:srgbClr val="0441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0EC6532-51AA-9041-85FB-E4D74AF6118F}"/>
                </a:ext>
              </a:extLst>
            </p:cNvPr>
            <p:cNvSpPr/>
            <p:nvPr/>
          </p:nvSpPr>
          <p:spPr>
            <a:xfrm>
              <a:off x="483307" y="3794276"/>
              <a:ext cx="2367871" cy="256207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Using a larger and more diverse (e.g. not only food packages) training set.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Testing new combinations of custom layers and / or using another trained network (e.g. ResNet18).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Leveraging the information “</a:t>
              </a:r>
              <a:r>
                <a:rPr lang="en-US" sz="1100" err="1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Bouteille</a:t>
              </a:r>
              <a:r>
                <a:rPr lang="en-US" sz="1100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”, “</a:t>
              </a:r>
              <a:r>
                <a:rPr lang="en-US" sz="1100" err="1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Barquette</a:t>
              </a:r>
              <a:r>
                <a:rPr lang="en-US" sz="1100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”.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endPara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endParaRP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en-US" sz="1100">
                  <a:solidFill>
                    <a:schemeClr val="tx1"/>
                  </a:solidFill>
                  <a:latin typeface="Gill Sans Light" panose="020B0302020104020203" pitchFamily="34" charset="-79"/>
                  <a:ea typeface="Roboto Mono" pitchFamily="2" charset="0"/>
                  <a:cs typeface="Gill Sans Light" panose="020B0302020104020203" pitchFamily="34" charset="-79"/>
                </a:rPr>
                <a:t>Implementing OCR.</a:t>
              </a:r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C3DDBE97-DBC6-AE47-B829-724A6D8DE17A}"/>
              </a:ext>
            </a:extLst>
          </p:cNvPr>
          <p:cNvSpPr/>
          <p:nvPr/>
        </p:nvSpPr>
        <p:spPr>
          <a:xfrm>
            <a:off x="3053442" y="3807776"/>
            <a:ext cx="2367877" cy="2562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Build a new section in the app where the user can take a picture of the item, in addition to the one where it can scan the bar code.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Optimize the algorithm so the predictions are immediate.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BEDF91F-F3A0-634A-98CE-935C8CD6E36E}"/>
              </a:ext>
            </a:extLst>
          </p:cNvPr>
          <p:cNvSpPr/>
          <p:nvPr/>
        </p:nvSpPr>
        <p:spPr>
          <a:xfrm>
            <a:off x="5622193" y="3794276"/>
            <a:ext cx="2367877" cy="2562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Design a minimum viable test to identify the features perfectly in line with users’ needs.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Iterate the feedback – update process until we get a 5-star product.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Devise a growth strategy for launching the app.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84BE7C2-426A-0741-93FA-335B640C3B14}"/>
              </a:ext>
            </a:extLst>
          </p:cNvPr>
          <p:cNvSpPr/>
          <p:nvPr/>
        </p:nvSpPr>
        <p:spPr>
          <a:xfrm>
            <a:off x="8190941" y="3794276"/>
            <a:ext cx="2367877" cy="25620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algn="just"/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Multiple options: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Create a subscription plan for the final users.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Create a subscription plan for the cities / regions.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Sell advices to firms to advise them on how to get better scores on our app.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100">
              <a:solidFill>
                <a:schemeClr val="tx1"/>
              </a:solidFill>
              <a:latin typeface="Gill Sans Light" panose="020B0302020104020203" pitchFamily="34" charset="-79"/>
              <a:ea typeface="Roboto Mono" pitchFamily="2" charset="0"/>
              <a:cs typeface="Gill Sans Light" panose="020B0302020104020203" pitchFamily="34" charset="-79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tx1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Exit by selling to Yuka.</a:t>
            </a:r>
          </a:p>
        </p:txBody>
      </p:sp>
    </p:spTree>
    <p:extLst>
      <p:ext uri="{BB962C8B-B14F-4D97-AF65-F5344CB8AC3E}">
        <p14:creationId xmlns:p14="http://schemas.microsoft.com/office/powerpoint/2010/main" val="1200527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3" grpId="0" animBg="1"/>
      <p:bldP spid="44" grpId="0" animBg="1"/>
      <p:bldP spid="4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EB609E-991F-4982-B223-C511EA216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C0EF8-6F4F-4EE3-AB93-0F937824935B}" type="datetime4">
              <a:rPr lang="en-US" smtClean="0"/>
              <a:t>November 12, 2019</a:t>
            </a:fld>
            <a:r>
              <a:rPr lang="fr-FR"/>
              <a:t>   |</a:t>
            </a:r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774AEE6-7E87-41AD-A5E3-E56ECBF81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Confidential. © 2018 Dashlane Inc. All rights reserved.   |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5335FDE-CEDE-40B7-A513-D56AEA802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7" name="Image 7" descr="Une image contenant table, réfrigérateur, ordinateur, alimentation&#10;&#10;Description générée avec un niveau de confiance très élevé">
            <a:extLst>
              <a:ext uri="{FF2B5EF4-FFF2-40B4-BE49-F238E27FC236}">
                <a16:creationId xmlns:a16="http://schemas.microsoft.com/office/drawing/2014/main" id="{2F1FF9EF-EAF0-4C25-8DEB-5A81D4A2E96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439"/>
          <a:stretch/>
        </p:blipFill>
        <p:spPr>
          <a:xfrm>
            <a:off x="482454" y="1573577"/>
            <a:ext cx="2121916" cy="915915"/>
          </a:xfrm>
          <a:prstGeom prst="rect">
            <a:avLst/>
          </a:prstGeom>
        </p:spPr>
      </p:pic>
      <p:pic>
        <p:nvPicPr>
          <p:cNvPr id="11" name="Image 11" descr="Une image contenant conteneur, vin, verre, table&#10;&#10;Description générée avec un niveau de confiance très élevé">
            <a:extLst>
              <a:ext uri="{FF2B5EF4-FFF2-40B4-BE49-F238E27FC236}">
                <a16:creationId xmlns:a16="http://schemas.microsoft.com/office/drawing/2014/main" id="{9524EF20-71C8-48AB-83F9-31E807E670E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474" y="4368509"/>
            <a:ext cx="1701876" cy="170187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D87E7EA-6958-A34A-A183-31446AE3AB96}"/>
              </a:ext>
            </a:extLst>
          </p:cNvPr>
          <p:cNvSpPr txBox="1">
            <a:spLocks/>
          </p:cNvSpPr>
          <p:nvPr/>
        </p:nvSpPr>
        <p:spPr>
          <a:xfrm>
            <a:off x="0" y="42089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If you were in Paris, where would you put these items?</a:t>
            </a:r>
            <a:endParaRPr lang="en-US" sz="2800">
              <a:solidFill>
                <a:srgbClr val="04414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66945C-2C08-BE49-A0D7-52BCB20C60C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96248" y="1432340"/>
            <a:ext cx="2114304" cy="2114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7F5052-CDE0-FF4C-8A53-F2E64C29658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4350" y="2873521"/>
            <a:ext cx="1549400" cy="1549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A69BBA8-F0AA-D348-9703-212E586E0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053" y="3812313"/>
            <a:ext cx="1822694" cy="2278368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11CA48-1A9C-BD46-8A08-0242471530D1}"/>
              </a:ext>
            </a:extLst>
          </p:cNvPr>
          <p:cNvCxnSpPr>
            <a:stCxn id="7" idx="3"/>
            <a:endCxn id="18" idx="1"/>
          </p:cNvCxnSpPr>
          <p:nvPr/>
        </p:nvCxnSpPr>
        <p:spPr>
          <a:xfrm>
            <a:off x="2604370" y="2031535"/>
            <a:ext cx="4637683" cy="291996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81F7F78-74E1-C142-950C-638016AA6DFC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>
            <a:off x="3943750" y="3648221"/>
            <a:ext cx="3298303" cy="130327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D65E5FA-BF22-B24A-A7EC-0900BF0DF47E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394350" y="3648221"/>
            <a:ext cx="6816202" cy="157122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 2" descr="Une image contenant corbeille, conteneur, réfrigérateur&#10;&#10;Description générée avec un niveau de confiance très élevé">
            <a:extLst>
              <a:ext uri="{FF2B5EF4-FFF2-40B4-BE49-F238E27FC236}">
                <a16:creationId xmlns:a16="http://schemas.microsoft.com/office/drawing/2014/main" id="{A8A717D8-694E-4DCC-BDC9-6F2A8B6EBA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424" y="2577766"/>
            <a:ext cx="19431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7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42089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In France, only 43% of domestic waste is recycled</a:t>
            </a:r>
            <a:endParaRPr lang="en-US" sz="2800">
              <a:solidFill>
                <a:srgbClr val="04414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6EE8E8-6ECA-F04E-A485-AEEE2B5161B1}"/>
              </a:ext>
            </a:extLst>
          </p:cNvPr>
          <p:cNvSpPr txBox="1"/>
          <p:nvPr/>
        </p:nvSpPr>
        <p:spPr>
          <a:xfrm>
            <a:off x="470045" y="6402080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bg1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Source</a:t>
            </a:r>
            <a:r>
              <a:rPr lang="en-US" sz="1100">
                <a:solidFill>
                  <a:schemeClr val="tx1">
                    <a:lumMod val="75000"/>
                    <a:lumOff val="2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:</a:t>
            </a:r>
            <a:r>
              <a:rPr lang="en-US" sz="110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1100">
                <a:latin typeface="Gill Sans Light" panose="020B0302020104020203" pitchFamily="34" charset="-79"/>
                <a:cs typeface="Gill Sans Light" panose="020B0302020104020203" pitchFamily="34" charset="-79"/>
                <a:hlinkClick r:id="rId3"/>
              </a:rPr>
              <a:t>Eurostat 2017</a:t>
            </a:r>
            <a:endParaRPr lang="en-US" sz="110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34DC682-FD8A-2E46-A15A-862C0C004DBD}"/>
              </a:ext>
            </a:extLst>
          </p:cNvPr>
          <p:cNvGrpSpPr/>
          <p:nvPr/>
        </p:nvGrpSpPr>
        <p:grpSpPr>
          <a:xfrm>
            <a:off x="5574393" y="1210646"/>
            <a:ext cx="6072413" cy="4969550"/>
            <a:chOff x="-128217" y="1187781"/>
            <a:chExt cx="9498106" cy="4969550"/>
          </a:xfrm>
        </p:grpSpPr>
        <p:graphicFrame>
          <p:nvGraphicFramePr>
            <p:cNvPr id="9" name="Chart 8">
              <a:extLst>
                <a:ext uri="{FF2B5EF4-FFF2-40B4-BE49-F238E27FC236}">
                  <a16:creationId xmlns:a16="http://schemas.microsoft.com/office/drawing/2014/main" id="{9992D6E3-148B-8D47-8927-D30250C28FD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298694067"/>
                </p:ext>
              </p:extLst>
            </p:nvPr>
          </p:nvGraphicFramePr>
          <p:xfrm>
            <a:off x="-128215" y="1519518"/>
            <a:ext cx="9297566" cy="46378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013F82-7898-7D46-9317-BC61C18CC972}"/>
                </a:ext>
              </a:extLst>
            </p:cNvPr>
            <p:cNvSpPr txBox="1"/>
            <p:nvPr/>
          </p:nvSpPr>
          <p:spPr>
            <a:xfrm>
              <a:off x="-128217" y="1187781"/>
              <a:ext cx="9498106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>
                  <a:solidFill>
                    <a:srgbClr val="00808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This results in France being an average student in EU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675E143-ECC5-1843-9796-DB416F385739}"/>
              </a:ext>
            </a:extLst>
          </p:cNvPr>
          <p:cNvGrpSpPr/>
          <p:nvPr/>
        </p:nvGrpSpPr>
        <p:grpSpPr>
          <a:xfrm>
            <a:off x="5069540" y="1102659"/>
            <a:ext cx="178467" cy="5077537"/>
            <a:chOff x="5217459" y="1102659"/>
            <a:chExt cx="178467" cy="507753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342493-45D7-1B45-80FD-8976DC2849B5}"/>
                </a:ext>
              </a:extLst>
            </p:cNvPr>
            <p:cNvCxnSpPr>
              <a:cxnSpLocks/>
            </p:cNvCxnSpPr>
            <p:nvPr/>
          </p:nvCxnSpPr>
          <p:spPr>
            <a:xfrm>
              <a:off x="5217459" y="1102659"/>
              <a:ext cx="0" cy="5077537"/>
            </a:xfrm>
            <a:prstGeom prst="line">
              <a:avLst/>
            </a:prstGeom>
            <a:ln w="19050">
              <a:solidFill>
                <a:srgbClr val="00808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9EA00C40-0674-9646-8324-2741AFE0E93E}"/>
                </a:ext>
              </a:extLst>
            </p:cNvPr>
            <p:cNvSpPr/>
            <p:nvPr/>
          </p:nvSpPr>
          <p:spPr>
            <a:xfrm rot="5400000">
              <a:off x="5200943" y="3554021"/>
              <a:ext cx="215153" cy="174812"/>
            </a:xfrm>
            <a:prstGeom prst="triangle">
              <a:avLst/>
            </a:prstGeom>
            <a:solidFill>
              <a:srgbClr val="008080"/>
            </a:solidFill>
            <a:ln>
              <a:solidFill>
                <a:srgbClr val="0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BA6C1C-BBB6-824C-B6E5-591A0CEB927A}"/>
              </a:ext>
            </a:extLst>
          </p:cNvPr>
          <p:cNvGrpSpPr/>
          <p:nvPr/>
        </p:nvGrpSpPr>
        <p:grpSpPr>
          <a:xfrm>
            <a:off x="470045" y="1214932"/>
            <a:ext cx="4572603" cy="4192244"/>
            <a:chOff x="470045" y="1214932"/>
            <a:chExt cx="4572603" cy="419224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B5DA3F1-DC9D-154A-9F72-E27F1F0B10D5}"/>
                </a:ext>
              </a:extLst>
            </p:cNvPr>
            <p:cNvSpPr txBox="1"/>
            <p:nvPr/>
          </p:nvSpPr>
          <p:spPr>
            <a:xfrm>
              <a:off x="470046" y="1214932"/>
              <a:ext cx="45726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>
                  <a:solidFill>
                    <a:srgbClr val="008080"/>
                  </a:solidFill>
                  <a:latin typeface="Gill Sans Light" panose="020B0302020104020203" pitchFamily="34" charset="-79"/>
                  <a:cs typeface="Gill Sans Light" panose="020B0302020104020203" pitchFamily="34" charset="-79"/>
                </a:rPr>
                <a:t>Recycling in France is challenging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B629403-C91E-0341-ADD5-3023A5E0C271}"/>
                </a:ext>
              </a:extLst>
            </p:cNvPr>
            <p:cNvGrpSpPr/>
            <p:nvPr/>
          </p:nvGrpSpPr>
          <p:grpSpPr>
            <a:xfrm>
              <a:off x="470045" y="1923775"/>
              <a:ext cx="4413284" cy="3483401"/>
              <a:chOff x="470045" y="1923775"/>
              <a:chExt cx="4413284" cy="3483401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2A593540-B711-FC47-BE3F-B4C81BAA7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0045" y="1923775"/>
                <a:ext cx="931868" cy="891983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5EED29A-26CB-E740-8ACF-D26C7E977E4B}"/>
                  </a:ext>
                </a:extLst>
              </p:cNvPr>
              <p:cNvSpPr txBox="1"/>
              <p:nvPr/>
            </p:nvSpPr>
            <p:spPr>
              <a:xfrm>
                <a:off x="1576724" y="2123544"/>
                <a:ext cx="3166430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The rules for recycling are not harmonized and differ from one city to another.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A726AB-FF27-B848-A52A-31DCA2799DDF}"/>
                  </a:ext>
                </a:extLst>
              </p:cNvPr>
              <p:cNvSpPr txBox="1"/>
              <p:nvPr/>
            </p:nvSpPr>
            <p:spPr>
              <a:xfrm>
                <a:off x="1576725" y="3555271"/>
                <a:ext cx="31664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The rules for recycling can be complex.</a:t>
                </a:r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58ED2E0E-9CB9-3640-9ED9-1A63CD9DC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9276" y="3349947"/>
                <a:ext cx="705602" cy="703036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BE4FDAFB-976E-B243-92EC-8082AD5641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4344" y="4593334"/>
                <a:ext cx="761093" cy="813842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505D2F-D399-7840-A9C9-3681456CCE5A}"/>
                  </a:ext>
                </a:extLst>
              </p:cNvPr>
              <p:cNvSpPr txBox="1"/>
              <p:nvPr/>
            </p:nvSpPr>
            <p:spPr>
              <a:xfrm>
                <a:off x="1599538" y="4854061"/>
                <a:ext cx="3283791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sz="13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The rules for recycling are changing over time.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9706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AI can help addressing this challenge</a:t>
            </a:r>
            <a:endParaRPr lang="en-US" sz="28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0087D6-E344-9543-9EE8-B51BC8963522}"/>
              </a:ext>
            </a:extLst>
          </p:cNvPr>
          <p:cNvSpPr/>
          <p:nvPr/>
        </p:nvSpPr>
        <p:spPr>
          <a:xfrm>
            <a:off x="1078317" y="1632767"/>
            <a:ext cx="3829585" cy="600075"/>
          </a:xfrm>
          <a:prstGeom prst="rect">
            <a:avLst/>
          </a:prstGeom>
          <a:noFill/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>
                <a:solidFill>
                  <a:srgbClr val="044140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The user takes a picture of the item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78BF0A8E-03F3-DD41-8B79-B00C819C1148}"/>
              </a:ext>
            </a:extLst>
          </p:cNvPr>
          <p:cNvSpPr/>
          <p:nvPr/>
        </p:nvSpPr>
        <p:spPr>
          <a:xfrm>
            <a:off x="778279" y="1922106"/>
            <a:ext cx="600075" cy="3890848"/>
          </a:xfrm>
          <a:prstGeom prst="downArrow">
            <a:avLst/>
          </a:prstGeom>
          <a:solidFill>
            <a:srgbClr val="044140">
              <a:alpha val="5137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46B8BAC-E1C7-9E4E-95B6-3DB391FCF178}"/>
              </a:ext>
            </a:extLst>
          </p:cNvPr>
          <p:cNvSpPr/>
          <p:nvPr/>
        </p:nvSpPr>
        <p:spPr>
          <a:xfrm>
            <a:off x="778279" y="1632768"/>
            <a:ext cx="600075" cy="600075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A7CD-1D49-094C-BD38-433F6E3C7DE3}"/>
              </a:ext>
            </a:extLst>
          </p:cNvPr>
          <p:cNvSpPr/>
          <p:nvPr/>
        </p:nvSpPr>
        <p:spPr>
          <a:xfrm>
            <a:off x="1078317" y="2921665"/>
            <a:ext cx="3829585" cy="600075"/>
          </a:xfrm>
          <a:prstGeom prst="rect">
            <a:avLst/>
          </a:prstGeom>
          <a:noFill/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>
                <a:solidFill>
                  <a:srgbClr val="044140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Our app recognizes the materials …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338EA42-01C4-EE49-9E37-D2C04EECCE4F}"/>
              </a:ext>
            </a:extLst>
          </p:cNvPr>
          <p:cNvSpPr/>
          <p:nvPr/>
        </p:nvSpPr>
        <p:spPr>
          <a:xfrm>
            <a:off x="778279" y="2921666"/>
            <a:ext cx="600075" cy="600075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2BBF9F8-7ED6-2644-AC39-BADDC88D14CC}"/>
              </a:ext>
            </a:extLst>
          </p:cNvPr>
          <p:cNvSpPr/>
          <p:nvPr/>
        </p:nvSpPr>
        <p:spPr>
          <a:xfrm>
            <a:off x="1078317" y="4210564"/>
            <a:ext cx="3829585" cy="600074"/>
          </a:xfrm>
          <a:prstGeom prst="rect">
            <a:avLst/>
          </a:prstGeom>
          <a:noFill/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600">
                <a:solidFill>
                  <a:srgbClr val="044140"/>
                </a:solidFill>
                <a:latin typeface="Gill Sans Light" panose="020B0302020104020203" pitchFamily="34" charset="-79"/>
                <a:ea typeface="Roboto Mono" pitchFamily="2" charset="0"/>
                <a:cs typeface="Gill Sans Light" panose="020B0302020104020203" pitchFamily="34" charset="-79"/>
              </a:rPr>
              <a:t>… and recommends how to recycle it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534D343-6652-4341-AD40-F552ABD0396F}"/>
              </a:ext>
            </a:extLst>
          </p:cNvPr>
          <p:cNvSpPr/>
          <p:nvPr/>
        </p:nvSpPr>
        <p:spPr>
          <a:xfrm>
            <a:off x="778279" y="4210564"/>
            <a:ext cx="600075" cy="600075"/>
          </a:xfrm>
          <a:prstGeom prst="ellipse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Roboto Mono" pitchFamily="2" charset="0"/>
                <a:ea typeface="Roboto Mono" pitchFamily="2" charset="0"/>
              </a:rPr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BC06A7-E336-A741-B138-8323DB2FD65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78383" y="810908"/>
            <a:ext cx="5236183" cy="523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2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9981F-F826-E842-8378-5CFB1736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632BC1-C980-BC4E-A4FB-1C0885796CA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8" r="-41"/>
          <a:stretch/>
        </p:blipFill>
        <p:spPr>
          <a:xfrm>
            <a:off x="0" y="32059"/>
            <a:ext cx="7008118" cy="69222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A39301-00AF-C54A-BFD7-4FFC323F076F}"/>
              </a:ext>
            </a:extLst>
          </p:cNvPr>
          <p:cNvSpPr txBox="1"/>
          <p:nvPr/>
        </p:nvSpPr>
        <p:spPr>
          <a:xfrm>
            <a:off x="7230687" y="1148339"/>
            <a:ext cx="27598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Agenda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B6DCD8B-8811-224D-9177-B396564F6E14}"/>
              </a:ext>
            </a:extLst>
          </p:cNvPr>
          <p:cNvSpPr/>
          <p:nvPr/>
        </p:nvSpPr>
        <p:spPr>
          <a:xfrm>
            <a:off x="6942511" y="2445558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 – Introduction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915F90-49A4-E040-9C60-FB013AEA7E1E}"/>
              </a:ext>
            </a:extLst>
          </p:cNvPr>
          <p:cNvSpPr/>
          <p:nvPr/>
        </p:nvSpPr>
        <p:spPr>
          <a:xfrm>
            <a:off x="6958012" y="3144833"/>
            <a:ext cx="5411219" cy="622711"/>
          </a:xfrm>
          <a:prstGeom prst="rect">
            <a:avLst/>
          </a:prstGeom>
          <a:solidFill>
            <a:srgbClr val="0441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1"/>
            <a:r>
              <a:rPr lang="en-US" sz="2000">
                <a:latin typeface="Gill Sans" panose="020B0502020104020203" pitchFamily="34" charset="-79"/>
                <a:cs typeface="Gill Sans" panose="020B0502020104020203" pitchFamily="34" charset="-79"/>
              </a:rPr>
              <a:t>2 – Overview of our model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3AF6CA9-2EB8-C940-AFD4-29A4F29F9C32}"/>
              </a:ext>
            </a:extLst>
          </p:cNvPr>
          <p:cNvSpPr/>
          <p:nvPr/>
        </p:nvSpPr>
        <p:spPr>
          <a:xfrm>
            <a:off x="6958012" y="3844108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3 – Deep diving on the challenges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BBC92-B23F-2E43-A94F-9025DF8EAC07}"/>
              </a:ext>
            </a:extLst>
          </p:cNvPr>
          <p:cNvSpPr/>
          <p:nvPr/>
        </p:nvSpPr>
        <p:spPr>
          <a:xfrm>
            <a:off x="6958012" y="4543383"/>
            <a:ext cx="5411219" cy="6227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000">
                <a:solidFill>
                  <a:srgbClr val="044140"/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4 – Next steps</a:t>
            </a:r>
          </a:p>
        </p:txBody>
      </p:sp>
    </p:spTree>
    <p:extLst>
      <p:ext uri="{BB962C8B-B14F-4D97-AF65-F5344CB8AC3E}">
        <p14:creationId xmlns:p14="http://schemas.microsoft.com/office/powerpoint/2010/main" val="365471948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We trained deep neural networks to recognize the materials</a:t>
            </a:r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EFFDC5D-9FA8-8549-B01F-7331F88B02E0}"/>
              </a:ext>
            </a:extLst>
          </p:cNvPr>
          <p:cNvGrpSpPr/>
          <p:nvPr/>
        </p:nvGrpSpPr>
        <p:grpSpPr>
          <a:xfrm>
            <a:off x="3255394" y="2128850"/>
            <a:ext cx="5754529" cy="2889878"/>
            <a:chOff x="3072512" y="2662982"/>
            <a:chExt cx="5754529" cy="2889878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227B1083-23AB-A34D-BE69-C903F1429606}"/>
                </a:ext>
              </a:extLst>
            </p:cNvPr>
            <p:cNvGrpSpPr/>
            <p:nvPr/>
          </p:nvGrpSpPr>
          <p:grpSpPr>
            <a:xfrm>
              <a:off x="3072512" y="2662982"/>
              <a:ext cx="5754529" cy="2889878"/>
              <a:chOff x="2825004" y="2429802"/>
              <a:chExt cx="5754529" cy="2889878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FC3A692D-F085-294C-840E-04664068C2E5}"/>
                  </a:ext>
                </a:extLst>
              </p:cNvPr>
              <p:cNvGrpSpPr/>
              <p:nvPr/>
            </p:nvGrpSpPr>
            <p:grpSpPr>
              <a:xfrm>
                <a:off x="3540508" y="2429802"/>
                <a:ext cx="4140600" cy="2095500"/>
                <a:chOff x="1109375" y="1577800"/>
                <a:chExt cx="4140600" cy="2095500"/>
              </a:xfrm>
            </p:grpSpPr>
            <p:sp>
              <p:nvSpPr>
                <p:cNvPr id="7" name="Google Shape;138;p19">
                  <a:extLst>
                    <a:ext uri="{FF2B5EF4-FFF2-40B4-BE49-F238E27FC236}">
                      <a16:creationId xmlns:a16="http://schemas.microsoft.com/office/drawing/2014/main" id="{93ECAD97-AEC2-AD42-AC84-4D50924B2BCD}"/>
                    </a:ext>
                  </a:extLst>
                </p:cNvPr>
                <p:cNvSpPr/>
                <p:nvPr/>
              </p:nvSpPr>
              <p:spPr>
                <a:xfrm>
                  <a:off x="1109375" y="20731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" name="Google Shape;139;p19">
                  <a:extLst>
                    <a:ext uri="{FF2B5EF4-FFF2-40B4-BE49-F238E27FC236}">
                      <a16:creationId xmlns:a16="http://schemas.microsoft.com/office/drawing/2014/main" id="{829C74C1-3A47-DE45-88FC-A2A0A20CE44F}"/>
                    </a:ext>
                  </a:extLst>
                </p:cNvPr>
                <p:cNvSpPr/>
                <p:nvPr/>
              </p:nvSpPr>
              <p:spPr>
                <a:xfrm>
                  <a:off x="1109375" y="23779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" name="Google Shape;140;p19">
                  <a:extLst>
                    <a:ext uri="{FF2B5EF4-FFF2-40B4-BE49-F238E27FC236}">
                      <a16:creationId xmlns:a16="http://schemas.microsoft.com/office/drawing/2014/main" id="{FE80C6C6-2B19-4747-AEBE-52CD531503B9}"/>
                    </a:ext>
                  </a:extLst>
                </p:cNvPr>
                <p:cNvSpPr/>
                <p:nvPr/>
              </p:nvSpPr>
              <p:spPr>
                <a:xfrm>
                  <a:off x="1109375" y="26827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" name="Google Shape;141;p19">
                  <a:extLst>
                    <a:ext uri="{FF2B5EF4-FFF2-40B4-BE49-F238E27FC236}">
                      <a16:creationId xmlns:a16="http://schemas.microsoft.com/office/drawing/2014/main" id="{F1F7C75D-9041-004E-9204-9EA3B8681AF6}"/>
                    </a:ext>
                  </a:extLst>
                </p:cNvPr>
                <p:cNvSpPr/>
                <p:nvPr/>
              </p:nvSpPr>
              <p:spPr>
                <a:xfrm>
                  <a:off x="1109375" y="29875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" name="Google Shape;142;p19">
                  <a:extLst>
                    <a:ext uri="{FF2B5EF4-FFF2-40B4-BE49-F238E27FC236}">
                      <a16:creationId xmlns:a16="http://schemas.microsoft.com/office/drawing/2014/main" id="{CEC684E8-A6AB-344E-A0FE-CC62B60AED5A}"/>
                    </a:ext>
                  </a:extLst>
                </p:cNvPr>
                <p:cNvSpPr/>
                <p:nvPr/>
              </p:nvSpPr>
              <p:spPr>
                <a:xfrm>
                  <a:off x="1726825" y="15778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" name="Google Shape;143;p19">
                  <a:extLst>
                    <a:ext uri="{FF2B5EF4-FFF2-40B4-BE49-F238E27FC236}">
                      <a16:creationId xmlns:a16="http://schemas.microsoft.com/office/drawing/2014/main" id="{4505DB8F-457B-5246-902B-266566758FAB}"/>
                    </a:ext>
                  </a:extLst>
                </p:cNvPr>
                <p:cNvSpPr/>
                <p:nvPr/>
              </p:nvSpPr>
              <p:spPr>
                <a:xfrm>
                  <a:off x="1726825" y="18826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" name="Google Shape;144;p19">
                  <a:extLst>
                    <a:ext uri="{FF2B5EF4-FFF2-40B4-BE49-F238E27FC236}">
                      <a16:creationId xmlns:a16="http://schemas.microsoft.com/office/drawing/2014/main" id="{EEF87A66-7380-5143-BA66-D02974CFC741}"/>
                    </a:ext>
                  </a:extLst>
                </p:cNvPr>
                <p:cNvSpPr/>
                <p:nvPr/>
              </p:nvSpPr>
              <p:spPr>
                <a:xfrm>
                  <a:off x="1726825" y="21874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45;p19">
                  <a:extLst>
                    <a:ext uri="{FF2B5EF4-FFF2-40B4-BE49-F238E27FC236}">
                      <a16:creationId xmlns:a16="http://schemas.microsoft.com/office/drawing/2014/main" id="{5C6E3093-B318-C84C-8CA7-957B1963495D}"/>
                    </a:ext>
                  </a:extLst>
                </p:cNvPr>
                <p:cNvSpPr/>
                <p:nvPr/>
              </p:nvSpPr>
              <p:spPr>
                <a:xfrm>
                  <a:off x="1726825" y="24922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46;p19">
                  <a:extLst>
                    <a:ext uri="{FF2B5EF4-FFF2-40B4-BE49-F238E27FC236}">
                      <a16:creationId xmlns:a16="http://schemas.microsoft.com/office/drawing/2014/main" id="{B4C268AA-7EAD-B549-8A15-B6218324690E}"/>
                    </a:ext>
                  </a:extLst>
                </p:cNvPr>
                <p:cNvSpPr/>
                <p:nvPr/>
              </p:nvSpPr>
              <p:spPr>
                <a:xfrm>
                  <a:off x="1726825" y="28351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47;p19">
                  <a:extLst>
                    <a:ext uri="{FF2B5EF4-FFF2-40B4-BE49-F238E27FC236}">
                      <a16:creationId xmlns:a16="http://schemas.microsoft.com/office/drawing/2014/main" id="{81632842-D4D7-B24A-ACD8-5EDCE1B4AC8F}"/>
                    </a:ext>
                  </a:extLst>
                </p:cNvPr>
                <p:cNvSpPr/>
                <p:nvPr/>
              </p:nvSpPr>
              <p:spPr>
                <a:xfrm>
                  <a:off x="1726825" y="31399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148;p19">
                  <a:extLst>
                    <a:ext uri="{FF2B5EF4-FFF2-40B4-BE49-F238E27FC236}">
                      <a16:creationId xmlns:a16="http://schemas.microsoft.com/office/drawing/2014/main" id="{CB2B4F77-8415-B84E-975A-5AAA10BDB33E}"/>
                    </a:ext>
                  </a:extLst>
                </p:cNvPr>
                <p:cNvSpPr/>
                <p:nvPr/>
              </p:nvSpPr>
              <p:spPr>
                <a:xfrm>
                  <a:off x="1726825" y="34447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149;p19">
                  <a:extLst>
                    <a:ext uri="{FF2B5EF4-FFF2-40B4-BE49-F238E27FC236}">
                      <a16:creationId xmlns:a16="http://schemas.microsoft.com/office/drawing/2014/main" id="{1DECE434-15E4-6143-8068-FA4C37B7596E}"/>
                    </a:ext>
                  </a:extLst>
                </p:cNvPr>
                <p:cNvSpPr/>
                <p:nvPr/>
              </p:nvSpPr>
              <p:spPr>
                <a:xfrm>
                  <a:off x="2221000" y="15968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150;p19">
                  <a:extLst>
                    <a:ext uri="{FF2B5EF4-FFF2-40B4-BE49-F238E27FC236}">
                      <a16:creationId xmlns:a16="http://schemas.microsoft.com/office/drawing/2014/main" id="{12A420C1-6E32-2A49-80E2-ACAB44F8AB81}"/>
                    </a:ext>
                  </a:extLst>
                </p:cNvPr>
                <p:cNvSpPr/>
                <p:nvPr/>
              </p:nvSpPr>
              <p:spPr>
                <a:xfrm>
                  <a:off x="2221000" y="19016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151;p19">
                  <a:extLst>
                    <a:ext uri="{FF2B5EF4-FFF2-40B4-BE49-F238E27FC236}">
                      <a16:creationId xmlns:a16="http://schemas.microsoft.com/office/drawing/2014/main" id="{0232D80E-5594-904D-A2D4-EEFBF45AF446}"/>
                    </a:ext>
                  </a:extLst>
                </p:cNvPr>
                <p:cNvSpPr/>
                <p:nvPr/>
              </p:nvSpPr>
              <p:spPr>
                <a:xfrm>
                  <a:off x="2221000" y="22064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152;p19">
                  <a:extLst>
                    <a:ext uri="{FF2B5EF4-FFF2-40B4-BE49-F238E27FC236}">
                      <a16:creationId xmlns:a16="http://schemas.microsoft.com/office/drawing/2014/main" id="{FD160E60-71ED-F248-980D-EACBCDD5543C}"/>
                    </a:ext>
                  </a:extLst>
                </p:cNvPr>
                <p:cNvSpPr/>
                <p:nvPr/>
              </p:nvSpPr>
              <p:spPr>
                <a:xfrm>
                  <a:off x="2221000" y="25112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53;p19">
                  <a:extLst>
                    <a:ext uri="{FF2B5EF4-FFF2-40B4-BE49-F238E27FC236}">
                      <a16:creationId xmlns:a16="http://schemas.microsoft.com/office/drawing/2014/main" id="{5F081EC4-8771-6747-A8E3-288183BCD111}"/>
                    </a:ext>
                  </a:extLst>
                </p:cNvPr>
                <p:cNvSpPr/>
                <p:nvPr/>
              </p:nvSpPr>
              <p:spPr>
                <a:xfrm>
                  <a:off x="2221000" y="28541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54;p19">
                  <a:extLst>
                    <a:ext uri="{FF2B5EF4-FFF2-40B4-BE49-F238E27FC236}">
                      <a16:creationId xmlns:a16="http://schemas.microsoft.com/office/drawing/2014/main" id="{B76EC358-7FD9-7C4F-8119-6ACA7E1AA0E4}"/>
                    </a:ext>
                  </a:extLst>
                </p:cNvPr>
                <p:cNvSpPr/>
                <p:nvPr/>
              </p:nvSpPr>
              <p:spPr>
                <a:xfrm>
                  <a:off x="2221000" y="31589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55;p19">
                  <a:extLst>
                    <a:ext uri="{FF2B5EF4-FFF2-40B4-BE49-F238E27FC236}">
                      <a16:creationId xmlns:a16="http://schemas.microsoft.com/office/drawing/2014/main" id="{F192CCC5-0B02-5B46-B902-9668444DA69A}"/>
                    </a:ext>
                  </a:extLst>
                </p:cNvPr>
                <p:cNvSpPr/>
                <p:nvPr/>
              </p:nvSpPr>
              <p:spPr>
                <a:xfrm>
                  <a:off x="2221000" y="34637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156;p19">
                  <a:extLst>
                    <a:ext uri="{FF2B5EF4-FFF2-40B4-BE49-F238E27FC236}">
                      <a16:creationId xmlns:a16="http://schemas.microsoft.com/office/drawing/2014/main" id="{DA7825EB-F420-6346-A480-2AFD9630CF78}"/>
                    </a:ext>
                  </a:extLst>
                </p:cNvPr>
                <p:cNvSpPr/>
                <p:nvPr/>
              </p:nvSpPr>
              <p:spPr>
                <a:xfrm>
                  <a:off x="2715175" y="15968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57;p19">
                  <a:extLst>
                    <a:ext uri="{FF2B5EF4-FFF2-40B4-BE49-F238E27FC236}">
                      <a16:creationId xmlns:a16="http://schemas.microsoft.com/office/drawing/2014/main" id="{08626149-1ADD-4942-A0C6-F44BFCE1A663}"/>
                    </a:ext>
                  </a:extLst>
                </p:cNvPr>
                <p:cNvSpPr/>
                <p:nvPr/>
              </p:nvSpPr>
              <p:spPr>
                <a:xfrm>
                  <a:off x="2715175" y="19016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58;p19">
                  <a:extLst>
                    <a:ext uri="{FF2B5EF4-FFF2-40B4-BE49-F238E27FC236}">
                      <a16:creationId xmlns:a16="http://schemas.microsoft.com/office/drawing/2014/main" id="{AC833483-880D-F64A-989E-4201B24173B8}"/>
                    </a:ext>
                  </a:extLst>
                </p:cNvPr>
                <p:cNvSpPr/>
                <p:nvPr/>
              </p:nvSpPr>
              <p:spPr>
                <a:xfrm>
                  <a:off x="2715175" y="22064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59;p19">
                  <a:extLst>
                    <a:ext uri="{FF2B5EF4-FFF2-40B4-BE49-F238E27FC236}">
                      <a16:creationId xmlns:a16="http://schemas.microsoft.com/office/drawing/2014/main" id="{E4F0129B-1473-874E-8CCF-2C9694B5CBA9}"/>
                    </a:ext>
                  </a:extLst>
                </p:cNvPr>
                <p:cNvSpPr/>
                <p:nvPr/>
              </p:nvSpPr>
              <p:spPr>
                <a:xfrm>
                  <a:off x="2715175" y="25112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160;p19">
                  <a:extLst>
                    <a:ext uri="{FF2B5EF4-FFF2-40B4-BE49-F238E27FC236}">
                      <a16:creationId xmlns:a16="http://schemas.microsoft.com/office/drawing/2014/main" id="{782C20CA-F82C-CB45-923E-980BFB1F4EBA}"/>
                    </a:ext>
                  </a:extLst>
                </p:cNvPr>
                <p:cNvSpPr/>
                <p:nvPr/>
              </p:nvSpPr>
              <p:spPr>
                <a:xfrm>
                  <a:off x="2715175" y="28541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161;p19">
                  <a:extLst>
                    <a:ext uri="{FF2B5EF4-FFF2-40B4-BE49-F238E27FC236}">
                      <a16:creationId xmlns:a16="http://schemas.microsoft.com/office/drawing/2014/main" id="{31D76AF4-047E-2E42-881F-507DC300727F}"/>
                    </a:ext>
                  </a:extLst>
                </p:cNvPr>
                <p:cNvSpPr/>
                <p:nvPr/>
              </p:nvSpPr>
              <p:spPr>
                <a:xfrm>
                  <a:off x="2715175" y="31589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162;p19">
                  <a:extLst>
                    <a:ext uri="{FF2B5EF4-FFF2-40B4-BE49-F238E27FC236}">
                      <a16:creationId xmlns:a16="http://schemas.microsoft.com/office/drawing/2014/main" id="{9E5B6A45-5EDE-DC41-98BE-DF26FDFB8A18}"/>
                    </a:ext>
                  </a:extLst>
                </p:cNvPr>
                <p:cNvSpPr/>
                <p:nvPr/>
              </p:nvSpPr>
              <p:spPr>
                <a:xfrm>
                  <a:off x="2715175" y="346375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163;p19">
                  <a:extLst>
                    <a:ext uri="{FF2B5EF4-FFF2-40B4-BE49-F238E27FC236}">
                      <a16:creationId xmlns:a16="http://schemas.microsoft.com/office/drawing/2014/main" id="{A714EBD7-03B4-D34B-83FE-1822325662C8}"/>
                    </a:ext>
                  </a:extLst>
                </p:cNvPr>
                <p:cNvSpPr/>
                <p:nvPr/>
              </p:nvSpPr>
              <p:spPr>
                <a:xfrm>
                  <a:off x="3209350" y="16159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164;p19">
                  <a:extLst>
                    <a:ext uri="{FF2B5EF4-FFF2-40B4-BE49-F238E27FC236}">
                      <a16:creationId xmlns:a16="http://schemas.microsoft.com/office/drawing/2014/main" id="{FC88F487-D182-0B44-A2E1-5E6BA6737008}"/>
                    </a:ext>
                  </a:extLst>
                </p:cNvPr>
                <p:cNvSpPr/>
                <p:nvPr/>
              </p:nvSpPr>
              <p:spPr>
                <a:xfrm>
                  <a:off x="3209350" y="19207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165;p19">
                  <a:extLst>
                    <a:ext uri="{FF2B5EF4-FFF2-40B4-BE49-F238E27FC236}">
                      <a16:creationId xmlns:a16="http://schemas.microsoft.com/office/drawing/2014/main" id="{BF404013-CD4D-F441-856C-0F7485697887}"/>
                    </a:ext>
                  </a:extLst>
                </p:cNvPr>
                <p:cNvSpPr/>
                <p:nvPr/>
              </p:nvSpPr>
              <p:spPr>
                <a:xfrm>
                  <a:off x="3209350" y="22255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166;p19">
                  <a:extLst>
                    <a:ext uri="{FF2B5EF4-FFF2-40B4-BE49-F238E27FC236}">
                      <a16:creationId xmlns:a16="http://schemas.microsoft.com/office/drawing/2014/main" id="{0954A101-FBA0-414A-8B79-6D5E4F45EAD9}"/>
                    </a:ext>
                  </a:extLst>
                </p:cNvPr>
                <p:cNvSpPr/>
                <p:nvPr/>
              </p:nvSpPr>
              <p:spPr>
                <a:xfrm>
                  <a:off x="3209350" y="25303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167;p19">
                  <a:extLst>
                    <a:ext uri="{FF2B5EF4-FFF2-40B4-BE49-F238E27FC236}">
                      <a16:creationId xmlns:a16="http://schemas.microsoft.com/office/drawing/2014/main" id="{3130043A-2EED-0240-B769-906930277CCF}"/>
                    </a:ext>
                  </a:extLst>
                </p:cNvPr>
                <p:cNvSpPr/>
                <p:nvPr/>
              </p:nvSpPr>
              <p:spPr>
                <a:xfrm>
                  <a:off x="3209350" y="28732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168;p19">
                  <a:extLst>
                    <a:ext uri="{FF2B5EF4-FFF2-40B4-BE49-F238E27FC236}">
                      <a16:creationId xmlns:a16="http://schemas.microsoft.com/office/drawing/2014/main" id="{EC540212-7B54-0C41-8272-6754A9C815F8}"/>
                    </a:ext>
                  </a:extLst>
                </p:cNvPr>
                <p:cNvSpPr/>
                <p:nvPr/>
              </p:nvSpPr>
              <p:spPr>
                <a:xfrm>
                  <a:off x="3209350" y="31780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169;p19">
                  <a:extLst>
                    <a:ext uri="{FF2B5EF4-FFF2-40B4-BE49-F238E27FC236}">
                      <a16:creationId xmlns:a16="http://schemas.microsoft.com/office/drawing/2014/main" id="{44794C6A-ED8E-5743-8B86-FE4EA6F44950}"/>
                    </a:ext>
                  </a:extLst>
                </p:cNvPr>
                <p:cNvSpPr/>
                <p:nvPr/>
              </p:nvSpPr>
              <p:spPr>
                <a:xfrm>
                  <a:off x="3209350" y="3482800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174;p19">
                  <a:extLst>
                    <a:ext uri="{FF2B5EF4-FFF2-40B4-BE49-F238E27FC236}">
                      <a16:creationId xmlns:a16="http://schemas.microsoft.com/office/drawing/2014/main" id="{0A557CE1-AD82-6047-9F6C-A04FC516F087}"/>
                    </a:ext>
                  </a:extLst>
                </p:cNvPr>
                <p:cNvSpPr/>
                <p:nvPr/>
              </p:nvSpPr>
              <p:spPr>
                <a:xfrm>
                  <a:off x="3887325" y="15873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175;p19">
                  <a:extLst>
                    <a:ext uri="{FF2B5EF4-FFF2-40B4-BE49-F238E27FC236}">
                      <a16:creationId xmlns:a16="http://schemas.microsoft.com/office/drawing/2014/main" id="{E9C916AC-5508-454A-8CB0-4D7E29572B66}"/>
                    </a:ext>
                  </a:extLst>
                </p:cNvPr>
                <p:cNvSpPr/>
                <p:nvPr/>
              </p:nvSpPr>
              <p:spPr>
                <a:xfrm>
                  <a:off x="3887325" y="18921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176;p19">
                  <a:extLst>
                    <a:ext uri="{FF2B5EF4-FFF2-40B4-BE49-F238E27FC236}">
                      <a16:creationId xmlns:a16="http://schemas.microsoft.com/office/drawing/2014/main" id="{01F066E7-9E0E-B042-AC4D-C509752A2BFB}"/>
                    </a:ext>
                  </a:extLst>
                </p:cNvPr>
                <p:cNvSpPr/>
                <p:nvPr/>
              </p:nvSpPr>
              <p:spPr>
                <a:xfrm>
                  <a:off x="3887325" y="21969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177;p19">
                  <a:extLst>
                    <a:ext uri="{FF2B5EF4-FFF2-40B4-BE49-F238E27FC236}">
                      <a16:creationId xmlns:a16="http://schemas.microsoft.com/office/drawing/2014/main" id="{60A23723-BA08-1C46-9ACF-0F630EE71B00}"/>
                    </a:ext>
                  </a:extLst>
                </p:cNvPr>
                <p:cNvSpPr/>
                <p:nvPr/>
              </p:nvSpPr>
              <p:spPr>
                <a:xfrm>
                  <a:off x="3887325" y="25017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178;p19">
                  <a:extLst>
                    <a:ext uri="{FF2B5EF4-FFF2-40B4-BE49-F238E27FC236}">
                      <a16:creationId xmlns:a16="http://schemas.microsoft.com/office/drawing/2014/main" id="{55E9A529-2A4F-C44C-B53A-DA348B550FCE}"/>
                    </a:ext>
                  </a:extLst>
                </p:cNvPr>
                <p:cNvSpPr/>
                <p:nvPr/>
              </p:nvSpPr>
              <p:spPr>
                <a:xfrm>
                  <a:off x="3887325" y="28446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179;p19">
                  <a:extLst>
                    <a:ext uri="{FF2B5EF4-FFF2-40B4-BE49-F238E27FC236}">
                      <a16:creationId xmlns:a16="http://schemas.microsoft.com/office/drawing/2014/main" id="{54BD48B9-F208-394C-88CF-0509A1651E1A}"/>
                    </a:ext>
                  </a:extLst>
                </p:cNvPr>
                <p:cNvSpPr/>
                <p:nvPr/>
              </p:nvSpPr>
              <p:spPr>
                <a:xfrm>
                  <a:off x="3887325" y="31494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180;p19">
                  <a:extLst>
                    <a:ext uri="{FF2B5EF4-FFF2-40B4-BE49-F238E27FC236}">
                      <a16:creationId xmlns:a16="http://schemas.microsoft.com/office/drawing/2014/main" id="{88F91064-AC4F-4F46-A00D-3EF4857F4AD8}"/>
                    </a:ext>
                  </a:extLst>
                </p:cNvPr>
                <p:cNvSpPr/>
                <p:nvPr/>
              </p:nvSpPr>
              <p:spPr>
                <a:xfrm>
                  <a:off x="3887325" y="34542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181;p19">
                  <a:extLst>
                    <a:ext uri="{FF2B5EF4-FFF2-40B4-BE49-F238E27FC236}">
                      <a16:creationId xmlns:a16="http://schemas.microsoft.com/office/drawing/2014/main" id="{7C5A8EF3-CD2D-F94B-A073-FF30D156928A}"/>
                    </a:ext>
                  </a:extLst>
                </p:cNvPr>
                <p:cNvSpPr/>
                <p:nvPr/>
              </p:nvSpPr>
              <p:spPr>
                <a:xfrm>
                  <a:off x="4381500" y="16063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182;p19">
                  <a:extLst>
                    <a:ext uri="{FF2B5EF4-FFF2-40B4-BE49-F238E27FC236}">
                      <a16:creationId xmlns:a16="http://schemas.microsoft.com/office/drawing/2014/main" id="{FD155E54-7908-A14B-82BA-AD3A74A4C2BD}"/>
                    </a:ext>
                  </a:extLst>
                </p:cNvPr>
                <p:cNvSpPr/>
                <p:nvPr/>
              </p:nvSpPr>
              <p:spPr>
                <a:xfrm>
                  <a:off x="4381500" y="19111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183;p19">
                  <a:extLst>
                    <a:ext uri="{FF2B5EF4-FFF2-40B4-BE49-F238E27FC236}">
                      <a16:creationId xmlns:a16="http://schemas.microsoft.com/office/drawing/2014/main" id="{548D84E5-AFE4-D241-B31E-BECD76C48194}"/>
                    </a:ext>
                  </a:extLst>
                </p:cNvPr>
                <p:cNvSpPr/>
                <p:nvPr/>
              </p:nvSpPr>
              <p:spPr>
                <a:xfrm>
                  <a:off x="4381500" y="22159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184;p19">
                  <a:extLst>
                    <a:ext uri="{FF2B5EF4-FFF2-40B4-BE49-F238E27FC236}">
                      <a16:creationId xmlns:a16="http://schemas.microsoft.com/office/drawing/2014/main" id="{E0F5F687-3797-4141-BCB2-951D5B17356E}"/>
                    </a:ext>
                  </a:extLst>
                </p:cNvPr>
                <p:cNvSpPr/>
                <p:nvPr/>
              </p:nvSpPr>
              <p:spPr>
                <a:xfrm>
                  <a:off x="4381500" y="25207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185;p19">
                  <a:extLst>
                    <a:ext uri="{FF2B5EF4-FFF2-40B4-BE49-F238E27FC236}">
                      <a16:creationId xmlns:a16="http://schemas.microsoft.com/office/drawing/2014/main" id="{5BC86F1A-FE47-D34E-B6DB-565FCD7B640E}"/>
                    </a:ext>
                  </a:extLst>
                </p:cNvPr>
                <p:cNvSpPr/>
                <p:nvPr/>
              </p:nvSpPr>
              <p:spPr>
                <a:xfrm>
                  <a:off x="4381500" y="28636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186;p19">
                  <a:extLst>
                    <a:ext uri="{FF2B5EF4-FFF2-40B4-BE49-F238E27FC236}">
                      <a16:creationId xmlns:a16="http://schemas.microsoft.com/office/drawing/2014/main" id="{2F3957D6-351D-BA4B-A6BA-6B7732824945}"/>
                    </a:ext>
                  </a:extLst>
                </p:cNvPr>
                <p:cNvSpPr/>
                <p:nvPr/>
              </p:nvSpPr>
              <p:spPr>
                <a:xfrm>
                  <a:off x="4381500" y="31684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187;p19">
                  <a:extLst>
                    <a:ext uri="{FF2B5EF4-FFF2-40B4-BE49-F238E27FC236}">
                      <a16:creationId xmlns:a16="http://schemas.microsoft.com/office/drawing/2014/main" id="{6EC78EE8-0EE8-F143-B99D-C7A24CA17294}"/>
                    </a:ext>
                  </a:extLst>
                </p:cNvPr>
                <p:cNvSpPr/>
                <p:nvPr/>
              </p:nvSpPr>
              <p:spPr>
                <a:xfrm>
                  <a:off x="4381500" y="347327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192;p19">
                  <a:extLst>
                    <a:ext uri="{FF2B5EF4-FFF2-40B4-BE49-F238E27FC236}">
                      <a16:creationId xmlns:a16="http://schemas.microsoft.com/office/drawing/2014/main" id="{E0DC2244-2B7A-2D4C-A598-D2CA6B58DC38}"/>
                    </a:ext>
                  </a:extLst>
                </p:cNvPr>
                <p:cNvSpPr/>
                <p:nvPr/>
              </p:nvSpPr>
              <p:spPr>
                <a:xfrm>
                  <a:off x="5059475" y="18921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193;p19">
                  <a:extLst>
                    <a:ext uri="{FF2B5EF4-FFF2-40B4-BE49-F238E27FC236}">
                      <a16:creationId xmlns:a16="http://schemas.microsoft.com/office/drawing/2014/main" id="{D09B12B1-9ED2-CA45-9079-65FDA26D490E}"/>
                    </a:ext>
                  </a:extLst>
                </p:cNvPr>
                <p:cNvSpPr/>
                <p:nvPr/>
              </p:nvSpPr>
              <p:spPr>
                <a:xfrm>
                  <a:off x="5059475" y="21969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194;p19">
                  <a:extLst>
                    <a:ext uri="{FF2B5EF4-FFF2-40B4-BE49-F238E27FC236}">
                      <a16:creationId xmlns:a16="http://schemas.microsoft.com/office/drawing/2014/main" id="{B99B0860-C081-0746-88B3-24002BEE4F6F}"/>
                    </a:ext>
                  </a:extLst>
                </p:cNvPr>
                <p:cNvSpPr/>
                <p:nvPr/>
              </p:nvSpPr>
              <p:spPr>
                <a:xfrm>
                  <a:off x="5059475" y="25398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195;p19">
                  <a:extLst>
                    <a:ext uri="{FF2B5EF4-FFF2-40B4-BE49-F238E27FC236}">
                      <a16:creationId xmlns:a16="http://schemas.microsoft.com/office/drawing/2014/main" id="{E03D6F53-2CB0-0946-AB72-E9D51C9863BF}"/>
                    </a:ext>
                  </a:extLst>
                </p:cNvPr>
                <p:cNvSpPr/>
                <p:nvPr/>
              </p:nvSpPr>
              <p:spPr>
                <a:xfrm>
                  <a:off x="5059475" y="28446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196;p19">
                  <a:extLst>
                    <a:ext uri="{FF2B5EF4-FFF2-40B4-BE49-F238E27FC236}">
                      <a16:creationId xmlns:a16="http://schemas.microsoft.com/office/drawing/2014/main" id="{B8D6DC22-B3E7-5743-A42A-0E99E5C209B6}"/>
                    </a:ext>
                  </a:extLst>
                </p:cNvPr>
                <p:cNvSpPr/>
                <p:nvPr/>
              </p:nvSpPr>
              <p:spPr>
                <a:xfrm>
                  <a:off x="5059475" y="3149425"/>
                  <a:ext cx="190500" cy="190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rgbClr val="04414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5" name="Right Arrow 64">
                <a:extLst>
                  <a:ext uri="{FF2B5EF4-FFF2-40B4-BE49-F238E27FC236}">
                    <a16:creationId xmlns:a16="http://schemas.microsoft.com/office/drawing/2014/main" id="{3B7326AC-A05A-4B4B-8C51-707E06CADCD3}"/>
                  </a:ext>
                </a:extLst>
              </p:cNvPr>
              <p:cNvSpPr/>
              <p:nvPr/>
            </p:nvSpPr>
            <p:spPr>
              <a:xfrm>
                <a:off x="2825004" y="3429000"/>
                <a:ext cx="485192" cy="333375"/>
              </a:xfrm>
              <a:prstGeom prst="rightArrow">
                <a:avLst/>
              </a:prstGeom>
              <a:solidFill>
                <a:srgbClr val="044140"/>
              </a:solidFill>
              <a:ln>
                <a:solidFill>
                  <a:srgbClr val="0441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ight Arrow 65">
                <a:extLst>
                  <a:ext uri="{FF2B5EF4-FFF2-40B4-BE49-F238E27FC236}">
                    <a16:creationId xmlns:a16="http://schemas.microsoft.com/office/drawing/2014/main" id="{58F00758-6BFC-8D42-B1BE-AFF31139D178}"/>
                  </a:ext>
                </a:extLst>
              </p:cNvPr>
              <p:cNvSpPr/>
              <p:nvPr/>
            </p:nvSpPr>
            <p:spPr>
              <a:xfrm>
                <a:off x="8094341" y="3432648"/>
                <a:ext cx="485192" cy="333375"/>
              </a:xfrm>
              <a:prstGeom prst="rightArrow">
                <a:avLst/>
              </a:prstGeom>
              <a:solidFill>
                <a:srgbClr val="044140"/>
              </a:solidFill>
              <a:ln>
                <a:solidFill>
                  <a:srgbClr val="0441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AEB9BCB6-1078-1E4F-A294-D0DF03B216E6}"/>
                  </a:ext>
                </a:extLst>
              </p:cNvPr>
              <p:cNvSpPr txBox="1"/>
              <p:nvPr/>
            </p:nvSpPr>
            <p:spPr>
              <a:xfrm>
                <a:off x="4173242" y="5042681"/>
                <a:ext cx="16730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VGG-16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E017FE1-AFDB-EA4A-8BF7-3BAD2A1FE52B}"/>
                  </a:ext>
                </a:extLst>
              </p:cNvPr>
              <p:cNvSpPr txBox="1"/>
              <p:nvPr/>
            </p:nvSpPr>
            <p:spPr>
              <a:xfrm>
                <a:off x="5848943" y="5042681"/>
                <a:ext cx="16730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bg2">
                        <a:lumMod val="50000"/>
                      </a:schemeClr>
                    </a:solidFill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Custom layers</a:t>
                </a:r>
              </a:p>
            </p:txBody>
          </p:sp>
        </p:grpSp>
        <p:sp>
          <p:nvSpPr>
            <p:cNvPr id="62" name="Left Brace 61">
              <a:extLst>
                <a:ext uri="{FF2B5EF4-FFF2-40B4-BE49-F238E27FC236}">
                  <a16:creationId xmlns:a16="http://schemas.microsoft.com/office/drawing/2014/main" id="{070F0A69-9B48-C646-861A-2D7417B87D56}"/>
                </a:ext>
              </a:extLst>
            </p:cNvPr>
            <p:cNvSpPr/>
            <p:nvPr/>
          </p:nvSpPr>
          <p:spPr>
            <a:xfrm rot="16200000">
              <a:off x="5129379" y="4302847"/>
              <a:ext cx="225201" cy="1673026"/>
            </a:xfrm>
            <a:prstGeom prst="leftBrac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75" name="Left Brace 74">
              <a:extLst>
                <a:ext uri="{FF2B5EF4-FFF2-40B4-BE49-F238E27FC236}">
                  <a16:creationId xmlns:a16="http://schemas.microsoft.com/office/drawing/2014/main" id="{FB0E89DE-30AD-DA4F-8A35-4CF5A2E9ABEE}"/>
                </a:ext>
              </a:extLst>
            </p:cNvPr>
            <p:cNvSpPr/>
            <p:nvPr/>
          </p:nvSpPr>
          <p:spPr>
            <a:xfrm rot="16200000">
              <a:off x="6821747" y="4714535"/>
              <a:ext cx="217081" cy="836514"/>
            </a:xfrm>
            <a:prstGeom prst="leftBrac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1C20AE36-2C9B-2942-B7E7-41F85186F69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579" y="2624836"/>
            <a:ext cx="1900956" cy="1446918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3A3F6F79-23CC-8446-A4D3-0FAD2FAE96A1}"/>
              </a:ext>
            </a:extLst>
          </p:cNvPr>
          <p:cNvSpPr txBox="1"/>
          <p:nvPr/>
        </p:nvSpPr>
        <p:spPr>
          <a:xfrm>
            <a:off x="968945" y="4142437"/>
            <a:ext cx="16730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chemeClr val="bg2">
                    <a:lumMod val="50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User’s input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87C66074-698C-5A40-8185-3E17852AB296}"/>
              </a:ext>
            </a:extLst>
          </p:cNvPr>
          <p:cNvSpPr/>
          <p:nvPr/>
        </p:nvSpPr>
        <p:spPr>
          <a:xfrm>
            <a:off x="9171740" y="3013883"/>
            <a:ext cx="2112429" cy="946673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algn="ctr"/>
            <a:r>
              <a:rPr 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Model’s output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F2C3F99F-7E69-7946-B78B-8372E4FB8802}"/>
              </a:ext>
            </a:extLst>
          </p:cNvPr>
          <p:cNvSpPr/>
          <p:nvPr/>
        </p:nvSpPr>
        <p:spPr>
          <a:xfrm>
            <a:off x="9315308" y="3105162"/>
            <a:ext cx="1828800" cy="44767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044140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Plastic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D65A3DC-BAE0-094F-AE90-F97667193062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Schema of our network</a:t>
            </a:r>
          </a:p>
        </p:txBody>
      </p:sp>
    </p:spTree>
    <p:extLst>
      <p:ext uri="{BB962C8B-B14F-4D97-AF65-F5344CB8AC3E}">
        <p14:creationId xmlns:p14="http://schemas.microsoft.com/office/powerpoint/2010/main" val="3854432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Does it work?</a:t>
            </a:r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A68CBC9-6392-0841-ACE5-E9BFE624D01E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/>
                <a:cs typeface="Gill Sans Light"/>
              </a:rPr>
              <a:t>Let’s do a live demo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FA925C2-8C5C-3A46-B51A-55A28E43F91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4280" y="1829435"/>
            <a:ext cx="466344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26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870E77-3EE1-E242-94F3-34753CEF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8ECD29-54FC-8541-8E75-797015E61F47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4B9AA4D-24C7-214C-9048-DF04C96AD587}"/>
              </a:ext>
            </a:extLst>
          </p:cNvPr>
          <p:cNvSpPr txBox="1">
            <a:spLocks/>
          </p:cNvSpPr>
          <p:nvPr/>
        </p:nvSpPr>
        <p:spPr>
          <a:xfrm>
            <a:off x="0" y="32273"/>
            <a:ext cx="12192000" cy="946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/>
            <a:r>
              <a:rPr lang="en-US" sz="2800">
                <a:solidFill>
                  <a:srgbClr val="044140"/>
                </a:solidFill>
                <a:latin typeface="Gill Sans SemiBold" panose="020B0502020104020203" pitchFamily="34" charset="-79"/>
                <a:cs typeface="Gill Sans SemiBold" panose="020B0502020104020203" pitchFamily="34" charset="-79"/>
              </a:rPr>
              <a:t>These networks achieved an accuracy of 88%</a:t>
            </a:r>
            <a:endParaRPr lang="en-US" sz="28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21B92A-CD39-4F47-92F6-76F5AE6DD70C}"/>
              </a:ext>
            </a:extLst>
          </p:cNvPr>
          <p:cNvSpPr/>
          <p:nvPr/>
        </p:nvSpPr>
        <p:spPr>
          <a:xfrm>
            <a:off x="-149629" y="-16625"/>
            <a:ext cx="12341629" cy="45719"/>
          </a:xfrm>
          <a:prstGeom prst="rect">
            <a:avLst/>
          </a:prstGeom>
          <a:solidFill>
            <a:srgbClr val="044140"/>
          </a:solidFill>
          <a:ln>
            <a:solidFill>
              <a:srgbClr val="0441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0EA134-3881-594C-B5F3-D4A6313706EA}"/>
              </a:ext>
            </a:extLst>
          </p:cNvPr>
          <p:cNvSpPr/>
          <p:nvPr/>
        </p:nvSpPr>
        <p:spPr>
          <a:xfrm>
            <a:off x="639299" y="1180023"/>
            <a:ext cx="11032747" cy="436742"/>
          </a:xfrm>
          <a:prstGeom prst="rect">
            <a:avLst/>
          </a:prstGeom>
          <a:gradFill>
            <a:gsLst>
              <a:gs pos="0">
                <a:srgbClr val="008080"/>
              </a:gs>
              <a:gs pos="100000">
                <a:srgbClr val="044140"/>
              </a:gs>
            </a:gsLst>
            <a:lin ang="0" scaled="0"/>
          </a:gra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Gill Sans MT"/>
                <a:cs typeface="Gill Sans Light"/>
              </a:rPr>
              <a:t>PERFORMANCE METRICS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F5B017-3C41-3848-8D13-5EB3D46C8CDB}"/>
              </a:ext>
            </a:extLst>
          </p:cNvPr>
          <p:cNvSpPr txBox="1"/>
          <p:nvPr/>
        </p:nvSpPr>
        <p:spPr>
          <a:xfrm>
            <a:off x="3720740" y="4282211"/>
            <a:ext cx="5579614" cy="1785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tabLst>
                <a:tab pos="1330325" algn="l"/>
              </a:tabLst>
            </a:pPr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88%</a:t>
            </a:r>
          </a:p>
          <a:p>
            <a:pPr algn="ctr">
              <a:tabLst>
                <a:tab pos="1330325" algn="l"/>
              </a:tabLst>
            </a:pPr>
            <a:r>
              <a:rPr lang="en-US" sz="2800">
                <a:solidFill>
                  <a:srgbClr val="008080"/>
                </a:solidFill>
                <a:latin typeface="Gill Sans MT" panose="020B0502020104020203" pitchFamily="34" charset="77"/>
              </a:rPr>
              <a:t>Accuracy on </a:t>
            </a:r>
          </a:p>
          <a:p>
            <a:pPr algn="ctr">
              <a:tabLst>
                <a:tab pos="1330325" algn="l"/>
              </a:tabLst>
            </a:pPr>
            <a:r>
              <a:rPr lang="en-US" sz="2800">
                <a:solidFill>
                  <a:srgbClr val="008080"/>
                </a:solidFill>
                <a:latin typeface="Gill Sans MT" panose="020B0502020104020203" pitchFamily="34" charset="77"/>
              </a:rPr>
              <a:t>Overall Recognition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530970-567C-C945-9E1A-CE6556B843C7}"/>
              </a:ext>
            </a:extLst>
          </p:cNvPr>
          <p:cNvSpPr txBox="1"/>
          <p:nvPr/>
        </p:nvSpPr>
        <p:spPr>
          <a:xfrm>
            <a:off x="2004472" y="1988840"/>
            <a:ext cx="3810951" cy="1785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tabLst>
                <a:tab pos="1330325" algn="l"/>
              </a:tabLst>
            </a:pPr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83%</a:t>
            </a:r>
          </a:p>
          <a:p>
            <a:pPr algn="ctr">
              <a:tabLst>
                <a:tab pos="1330325" algn="l"/>
              </a:tabLst>
            </a:pPr>
            <a:r>
              <a:rPr lang="en-US" sz="2800">
                <a:solidFill>
                  <a:srgbClr val="008080"/>
                </a:solidFill>
                <a:latin typeface="Gill Sans MT" panose="020B0502020104020203" pitchFamily="34" charset="77"/>
              </a:rPr>
              <a:t>Accuracy on </a:t>
            </a:r>
          </a:p>
          <a:p>
            <a:pPr algn="ctr">
              <a:tabLst>
                <a:tab pos="1330325" algn="l"/>
              </a:tabLst>
            </a:pPr>
            <a:r>
              <a:rPr lang="en-US" sz="2800">
                <a:solidFill>
                  <a:srgbClr val="008080"/>
                </a:solidFill>
                <a:latin typeface="Gill Sans MT" panose="020B0502020104020203" pitchFamily="34" charset="77"/>
              </a:rPr>
              <a:t>Material Recognition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F7306-360F-3E46-A502-9F699728FACE}"/>
              </a:ext>
            </a:extLst>
          </p:cNvPr>
          <p:cNvSpPr txBox="1"/>
          <p:nvPr/>
        </p:nvSpPr>
        <p:spPr>
          <a:xfrm>
            <a:off x="6577186" y="1988840"/>
            <a:ext cx="3810951" cy="17851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>
              <a:tabLst>
                <a:tab pos="1330325" algn="l"/>
              </a:tabLst>
            </a:pPr>
            <a:r>
              <a:rPr lang="en-US" sz="6000">
                <a:solidFill>
                  <a:schemeClr val="tx1">
                    <a:lumMod val="75000"/>
                    <a:lumOff val="25000"/>
                  </a:schemeClr>
                </a:solidFill>
                <a:latin typeface="Gill Sans MT" panose="020B0502020104020203" pitchFamily="34" charset="77"/>
              </a:rPr>
              <a:t>92%</a:t>
            </a:r>
          </a:p>
          <a:p>
            <a:pPr algn="ctr">
              <a:tabLst>
                <a:tab pos="1330325" algn="l"/>
              </a:tabLst>
            </a:pPr>
            <a:r>
              <a:rPr lang="en-US" sz="2800">
                <a:solidFill>
                  <a:srgbClr val="008080"/>
                </a:solidFill>
                <a:latin typeface="Gill Sans MT" panose="020B0502020104020203" pitchFamily="34" charset="77"/>
              </a:rPr>
              <a:t>Accuracy on </a:t>
            </a:r>
          </a:p>
          <a:p>
            <a:pPr algn="ctr">
              <a:tabLst>
                <a:tab pos="1330325" algn="l"/>
              </a:tabLst>
            </a:pPr>
            <a:r>
              <a:rPr lang="en-US" sz="2800">
                <a:solidFill>
                  <a:srgbClr val="008080"/>
                </a:solidFill>
                <a:latin typeface="Gill Sans MT" panose="020B0502020104020203" pitchFamily="34" charset="77"/>
              </a:rPr>
              <a:t>Container Recognition</a:t>
            </a:r>
            <a:endParaRPr lang="en-US" sz="2800">
              <a:solidFill>
                <a:schemeClr val="tx1">
                  <a:lumMod val="75000"/>
                  <a:lumOff val="25000"/>
                </a:schemeClr>
              </a:solidFill>
              <a:latin typeface="Gill Sans MT" panose="020B0502020104020203" pitchFamily="34" charset="77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654B4D21-0955-154E-BD70-43526E06A0E4}"/>
              </a:ext>
            </a:extLst>
          </p:cNvPr>
          <p:cNvSpPr/>
          <p:nvPr/>
        </p:nvSpPr>
        <p:spPr>
          <a:xfrm rot="5196907" flipV="1">
            <a:off x="3973051" y="2592292"/>
            <a:ext cx="1938213" cy="2510827"/>
          </a:xfrm>
          <a:prstGeom prst="arc">
            <a:avLst>
              <a:gd name="adj1" fmla="val 16788388"/>
              <a:gd name="adj2" fmla="val 0"/>
            </a:avLst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7D152625-4835-2548-AE9D-5FAC6BBDBD2E}"/>
              </a:ext>
            </a:extLst>
          </p:cNvPr>
          <p:cNvSpPr/>
          <p:nvPr/>
        </p:nvSpPr>
        <p:spPr>
          <a:xfrm rot="16403093" flipH="1" flipV="1">
            <a:off x="6758120" y="2604484"/>
            <a:ext cx="1938213" cy="2510827"/>
          </a:xfrm>
          <a:prstGeom prst="arc">
            <a:avLst>
              <a:gd name="adj1" fmla="val 16788388"/>
              <a:gd name="adj2" fmla="val 0"/>
            </a:avLst>
          </a:prstGeom>
          <a:ln w="57150">
            <a:solidFill>
              <a:schemeClr val="bg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893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1159</Words>
  <Application>Microsoft Office PowerPoint</Application>
  <PresentationFormat>Grand écran</PresentationFormat>
  <Paragraphs>276</Paragraphs>
  <Slides>22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Gill Sans</vt:lpstr>
      <vt:lpstr>Gill Sans Light</vt:lpstr>
      <vt:lpstr>Gill Sans MT</vt:lpstr>
      <vt:lpstr>Gill Sans SemiBold</vt:lpstr>
      <vt:lpstr>Roboto Mono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Ludmila EXBRAYAT</dc:creator>
  <cp:lastModifiedBy>Cyprien NIELLY</cp:lastModifiedBy>
  <cp:revision>6</cp:revision>
  <dcterms:created xsi:type="dcterms:W3CDTF">2019-11-11T10:00:30Z</dcterms:created>
  <dcterms:modified xsi:type="dcterms:W3CDTF">2019-11-12T18:20:02Z</dcterms:modified>
</cp:coreProperties>
</file>